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8" r:id="rId2"/>
    <p:sldId id="393" r:id="rId3"/>
    <p:sldId id="256" r:id="rId4"/>
    <p:sldId id="272" r:id="rId5"/>
    <p:sldId id="381" r:id="rId6"/>
    <p:sldId id="265" r:id="rId7"/>
    <p:sldId id="342" r:id="rId8"/>
    <p:sldId id="275" r:id="rId9"/>
    <p:sldId id="375" r:id="rId10"/>
    <p:sldId id="394" r:id="rId11"/>
    <p:sldId id="333" r:id="rId12"/>
    <p:sldId id="350" r:id="rId13"/>
    <p:sldId id="258" r:id="rId14"/>
    <p:sldId id="286" r:id="rId15"/>
    <p:sldId id="382" r:id="rId16"/>
    <p:sldId id="371" r:id="rId17"/>
    <p:sldId id="289" r:id="rId18"/>
    <p:sldId id="294" r:id="rId19"/>
    <p:sldId id="292" r:id="rId20"/>
    <p:sldId id="348" r:id="rId21"/>
    <p:sldId id="396" r:id="rId22"/>
    <p:sldId id="261" r:id="rId23"/>
    <p:sldId id="383" r:id="rId24"/>
    <p:sldId id="384" r:id="rId25"/>
    <p:sldId id="374" r:id="rId26"/>
    <p:sldId id="306" r:id="rId27"/>
    <p:sldId id="386" r:id="rId28"/>
    <p:sldId id="387" r:id="rId29"/>
    <p:sldId id="307" r:id="rId30"/>
    <p:sldId id="355" r:id="rId31"/>
    <p:sldId id="264" r:id="rId32"/>
    <p:sldId id="320" r:id="rId33"/>
    <p:sldId id="362" r:id="rId34"/>
    <p:sldId id="388" r:id="rId35"/>
    <p:sldId id="361" r:id="rId36"/>
    <p:sldId id="335" r:id="rId37"/>
    <p:sldId id="360" r:id="rId38"/>
    <p:sldId id="395" r:id="rId39"/>
    <p:sldId id="263" r:id="rId40"/>
    <p:sldId id="326" r:id="rId41"/>
    <p:sldId id="325" r:id="rId42"/>
    <p:sldId id="328" r:id="rId43"/>
    <p:sldId id="389" r:id="rId44"/>
    <p:sldId id="329" r:id="rId45"/>
    <p:sldId id="336" r:id="rId46"/>
    <p:sldId id="330" r:id="rId47"/>
    <p:sldId id="331" r:id="rId48"/>
    <p:sldId id="391" r:id="rId4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81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9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25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1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19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77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20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435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27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22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0029-333B-407E-B75A-9E4801B6A95E}" type="datetimeFigureOut">
              <a:rPr lang="nl-NL" smtClean="0"/>
              <a:t>7-3-2023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79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ABE8A7EE-2270-48B8-A0CF-D5EF4E7DFE69}"/>
              </a:ext>
            </a:extLst>
          </p:cNvPr>
          <p:cNvSpPr/>
          <p:nvPr/>
        </p:nvSpPr>
        <p:spPr>
          <a:xfrm>
            <a:off x="243552" y="198564"/>
            <a:ext cx="8900448" cy="6855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257175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Bij een meerwaardig zuur wordt het maximale aantal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overgedragen. 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Bij een negatief ion als base is het aantal H</a:t>
            </a:r>
            <a:r>
              <a:rPr lang="nl-NL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 dat wordt opgenomen gelijk aan de ionlading.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afstaan.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OH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opnemen (net als -NH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groepen in aminen).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</a:rPr>
              <a:t>Stap 4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: Noteer de formules van de deeltjes die ontstaan.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25717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Ga ervan uit dat zuur-base reacties aflopend zijn.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257175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Als er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ontstaat, splitst dit direct in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 en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(gasbelletjes, bruisen).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</a:rPr>
              <a:t>Stap 5: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Maak de vergelijking kloppend.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9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931492" y="3911160"/>
            <a:ext cx="8383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2 CH</a:t>
            </a:r>
            <a:r>
              <a:rPr lang="nl-NL" baseline="-30000" dirty="0"/>
              <a:t>3</a:t>
            </a:r>
            <a:r>
              <a:rPr lang="nl-NL" dirty="0"/>
              <a:t>COOH (aq)      +      </a:t>
            </a:r>
            <a:r>
              <a:rPr lang="nl-NL" dirty="0">
                <a:solidFill>
                  <a:srgbClr val="FF0000"/>
                </a:solidFill>
              </a:rPr>
              <a:t>Ca</a:t>
            </a:r>
            <a:r>
              <a:rPr lang="nl-NL" baseline="30000" dirty="0">
                <a:solidFill>
                  <a:srgbClr val="FF0000"/>
                </a:solidFill>
              </a:rPr>
              <a:t>2+ </a:t>
            </a:r>
            <a:r>
              <a:rPr lang="nl-NL" dirty="0">
                <a:solidFill>
                  <a:srgbClr val="FF0000"/>
                </a:solidFill>
              </a:rPr>
              <a:t>CO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(s)</a:t>
            </a:r>
            <a:r>
              <a:rPr lang="nl-NL" b="1" dirty="0"/>
              <a:t> </a:t>
            </a:r>
            <a:r>
              <a:rPr lang="nl-NL" dirty="0"/>
              <a:t>    </a:t>
            </a:r>
            <a:r>
              <a:rPr lang="nl-NL" dirty="0">
                <a:sym typeface="Wingdings" panose="05000000000000000000" pitchFamily="2" charset="2"/>
              </a:rPr>
              <a:t>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 +     ‘H</a:t>
            </a:r>
            <a:r>
              <a:rPr lang="nl-NL" baseline="-30000" dirty="0"/>
              <a:t>2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dirty="0"/>
              <a:t>’</a:t>
            </a:r>
            <a:r>
              <a:rPr lang="nl-NL" baseline="-30000" dirty="0"/>
              <a:t>      </a:t>
            </a:r>
            <a:r>
              <a:rPr lang="nl-NL" dirty="0"/>
              <a:t>+     Ca</a:t>
            </a:r>
            <a:r>
              <a:rPr lang="nl-NL" baseline="30000" dirty="0"/>
              <a:t>2+</a:t>
            </a:r>
            <a:r>
              <a:rPr lang="nl-NL" dirty="0"/>
              <a:t>(aq)</a:t>
            </a:r>
            <a:endParaRPr lang="nl-NL" baseline="30000" dirty="0"/>
          </a:p>
          <a:p>
            <a:endParaRPr lang="nl-NL" baseline="30000" dirty="0"/>
          </a:p>
          <a:p>
            <a:r>
              <a:rPr lang="nl-NL" dirty="0"/>
              <a:t>						      </a:t>
            </a:r>
            <a:r>
              <a:rPr lang="nl-NL" baseline="30000" dirty="0"/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  +  CO</a:t>
            </a:r>
            <a:r>
              <a:rPr lang="nl-NL" baseline="-30000" dirty="0"/>
              <a:t>2 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baseline="30000" dirty="0"/>
              <a:t>+</a:t>
            </a:r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7093258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 flipV="1">
            <a:off x="7483876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ep 36">
            <a:extLst>
              <a:ext uri="{FF2B5EF4-FFF2-40B4-BE49-F238E27FC236}">
                <a16:creationId xmlns:a16="http://schemas.microsoft.com/office/drawing/2014/main" id="{B29CDD06-CB73-A4E0-8C59-F5673D66AF67}"/>
              </a:ext>
            </a:extLst>
          </p:cNvPr>
          <p:cNvGrpSpPr/>
          <p:nvPr/>
        </p:nvGrpSpPr>
        <p:grpSpPr>
          <a:xfrm>
            <a:off x="6874164" y="961343"/>
            <a:ext cx="1645552" cy="2683263"/>
            <a:chOff x="7199790" y="1227898"/>
            <a:chExt cx="1645552" cy="2093404"/>
          </a:xfrm>
        </p:grpSpPr>
        <p:grpSp>
          <p:nvGrpSpPr>
            <p:cNvPr id="38" name="Groep 37">
              <a:extLst>
                <a:ext uri="{FF2B5EF4-FFF2-40B4-BE49-F238E27FC236}">
                  <a16:creationId xmlns:a16="http://schemas.microsoft.com/office/drawing/2014/main" id="{B2669C5D-541C-6D74-EFF1-2E1DE7072CFF}"/>
                </a:ext>
              </a:extLst>
            </p:cNvPr>
            <p:cNvGrpSpPr/>
            <p:nvPr/>
          </p:nvGrpSpPr>
          <p:grpSpPr>
            <a:xfrm>
              <a:off x="7199790" y="1227898"/>
              <a:ext cx="1645552" cy="2093404"/>
              <a:chOff x="7745864" y="1389359"/>
              <a:chExt cx="1295587" cy="1564816"/>
            </a:xfrm>
          </p:grpSpPr>
          <p:pic>
            <p:nvPicPr>
              <p:cNvPr id="44" name="Afbeelding 43">
                <a:extLst>
                  <a:ext uri="{FF2B5EF4-FFF2-40B4-BE49-F238E27FC236}">
                    <a16:creationId xmlns:a16="http://schemas.microsoft.com/office/drawing/2014/main" id="{9270AF14-C576-B7B1-48D6-707EA9F9F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7847"/>
              <a:stretch/>
            </p:blipFill>
            <p:spPr>
              <a:xfrm rot="10800000">
                <a:off x="7831682" y="2620800"/>
                <a:ext cx="1123949" cy="333375"/>
              </a:xfrm>
              <a:prstGeom prst="rect">
                <a:avLst/>
              </a:prstGeom>
            </p:spPr>
          </p:pic>
          <p:pic>
            <p:nvPicPr>
              <p:cNvPr id="45" name="Afbeelding 44">
                <a:extLst>
                  <a:ext uri="{FF2B5EF4-FFF2-40B4-BE49-F238E27FC236}">
                    <a16:creationId xmlns:a16="http://schemas.microsoft.com/office/drawing/2014/main" id="{E29C4898-7AC3-B0E4-83AC-908B37EC3FF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9810"/>
              <a:stretch/>
            </p:blipFill>
            <p:spPr>
              <a:xfrm>
                <a:off x="7745864" y="1389359"/>
                <a:ext cx="1295587" cy="1259848"/>
              </a:xfrm>
              <a:prstGeom prst="rect">
                <a:avLst/>
              </a:prstGeom>
            </p:spPr>
          </p:pic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3BBD72EC-F45E-7854-E2AB-75CDF4C50A0A}"/>
                </a:ext>
              </a:extLst>
            </p:cNvPr>
            <p:cNvGrpSpPr/>
            <p:nvPr/>
          </p:nvGrpSpPr>
          <p:grpSpPr>
            <a:xfrm>
              <a:off x="7569274" y="1801604"/>
              <a:ext cx="889537" cy="1051415"/>
              <a:chOff x="8125283" y="1760005"/>
              <a:chExt cx="603629" cy="785931"/>
            </a:xfrm>
          </p:grpSpPr>
          <p:pic>
            <p:nvPicPr>
              <p:cNvPr id="41" name="Afbeelding 40">
                <a:extLst>
                  <a:ext uri="{FF2B5EF4-FFF2-40B4-BE49-F238E27FC236}">
                    <a16:creationId xmlns:a16="http://schemas.microsoft.com/office/drawing/2014/main" id="{4FDA68C0-DA15-A61E-F8D6-2389B1C11B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4337"/>
              <a:stretch/>
            </p:blipFill>
            <p:spPr>
              <a:xfrm>
                <a:off x="8410549" y="1760005"/>
                <a:ext cx="217496" cy="731172"/>
              </a:xfrm>
              <a:prstGeom prst="rect">
                <a:avLst/>
              </a:prstGeom>
            </p:spPr>
          </p:pic>
          <p:pic>
            <p:nvPicPr>
              <p:cNvPr id="42" name="Afbeelding 41">
                <a:extLst>
                  <a:ext uri="{FF2B5EF4-FFF2-40B4-BE49-F238E27FC236}">
                    <a16:creationId xmlns:a16="http://schemas.microsoft.com/office/drawing/2014/main" id="{28D874F3-CA06-6400-3D5F-6B86030AA9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9910"/>
              <a:stretch/>
            </p:blipFill>
            <p:spPr>
              <a:xfrm rot="803039">
                <a:off x="8511416" y="1806637"/>
                <a:ext cx="217496" cy="736662"/>
              </a:xfrm>
              <a:prstGeom prst="rect">
                <a:avLst/>
              </a:prstGeom>
            </p:spPr>
          </p:pic>
          <p:pic>
            <p:nvPicPr>
              <p:cNvPr id="43" name="Afbeelding 42">
                <a:extLst>
                  <a:ext uri="{FF2B5EF4-FFF2-40B4-BE49-F238E27FC236}">
                    <a16:creationId xmlns:a16="http://schemas.microsoft.com/office/drawing/2014/main" id="{0DD41CBE-ED3F-7EAB-841B-33EDAFF35C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070"/>
              <a:stretch/>
            </p:blipFill>
            <p:spPr>
              <a:xfrm rot="20583424">
                <a:off x="8125283" y="1774637"/>
                <a:ext cx="235013" cy="771299"/>
              </a:xfrm>
              <a:prstGeom prst="rect">
                <a:avLst/>
              </a:prstGeom>
            </p:spPr>
          </p:pic>
        </p:grpSp>
        <p:sp>
          <p:nvSpPr>
            <p:cNvPr id="40" name="Boog 39">
              <a:extLst>
                <a:ext uri="{FF2B5EF4-FFF2-40B4-BE49-F238E27FC236}">
                  <a16:creationId xmlns:a16="http://schemas.microsoft.com/office/drawing/2014/main" id="{69CA3317-4A3C-2D9E-4B7D-7E3C24425D09}"/>
                </a:ext>
              </a:extLst>
            </p:cNvPr>
            <p:cNvSpPr/>
            <p:nvPr/>
          </p:nvSpPr>
          <p:spPr>
            <a:xfrm rot="10800000">
              <a:off x="7437600" y="2829400"/>
              <a:ext cx="1173600" cy="103378"/>
            </a:xfrm>
            <a:prstGeom prst="arc">
              <a:avLst>
                <a:gd name="adj1" fmla="val 10779940"/>
                <a:gd name="adj2" fmla="val 0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8534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Waarnemingen:</a:t>
            </a:r>
          </a:p>
          <a:p>
            <a:r>
              <a:rPr lang="nl-NL" dirty="0"/>
              <a:t>					         - het gaat bruisen</a:t>
            </a:r>
          </a:p>
          <a:p>
            <a:r>
              <a:rPr lang="nl-NL" dirty="0">
                <a:solidFill>
                  <a:srgbClr val="FF0000"/>
                </a:solidFill>
              </a:rPr>
              <a:t>					         - de witte vaste </a:t>
            </a:r>
          </a:p>
          <a:p>
            <a:r>
              <a:rPr lang="nl-NL" dirty="0">
                <a:solidFill>
                  <a:srgbClr val="FF0000"/>
                </a:solidFill>
              </a:rPr>
              <a:t>                                                                                                    stof lost op</a:t>
            </a:r>
          </a:p>
        </p:txBody>
      </p:sp>
    </p:spTree>
    <p:extLst>
      <p:ext uri="{BB962C8B-B14F-4D97-AF65-F5344CB8AC3E}">
        <p14:creationId xmlns:p14="http://schemas.microsoft.com/office/powerpoint/2010/main" val="19753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     </a:t>
            </a:r>
            <a:r>
              <a:rPr lang="nl-NL" dirty="0">
                <a:sym typeface="Wingdings" panose="05000000000000000000" pitchFamily="2" charset="2"/>
              </a:rPr>
              <a:t>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 +     ‘H</a:t>
            </a:r>
            <a:r>
              <a:rPr lang="nl-NL" baseline="-30000" dirty="0"/>
              <a:t>2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dirty="0"/>
              <a:t>’</a:t>
            </a:r>
            <a:r>
              <a:rPr lang="nl-NL" baseline="-30000" dirty="0"/>
              <a:t>      </a:t>
            </a:r>
            <a:r>
              <a:rPr lang="nl-NL" dirty="0"/>
              <a:t>+     Ca</a:t>
            </a:r>
            <a:r>
              <a:rPr lang="nl-NL" baseline="30000" dirty="0"/>
              <a:t>2+</a:t>
            </a:r>
          </a:p>
          <a:p>
            <a:endParaRPr lang="nl-NL" baseline="30000" dirty="0"/>
          </a:p>
          <a:p>
            <a:r>
              <a:rPr lang="nl-NL" dirty="0"/>
              <a:t>						      </a:t>
            </a:r>
            <a:r>
              <a:rPr lang="nl-NL" baseline="30000" dirty="0"/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  +  CO</a:t>
            </a:r>
            <a:r>
              <a:rPr lang="nl-NL" baseline="-30000" dirty="0"/>
              <a:t>2 </a:t>
            </a:r>
          </a:p>
          <a:p>
            <a:r>
              <a:rPr lang="nl-NL" sz="2800" dirty="0"/>
              <a:t>  of</a:t>
            </a:r>
          </a:p>
          <a:p>
            <a:r>
              <a:rPr lang="nl-NL" sz="800" dirty="0">
                <a:sym typeface="Wingdings" panose="05000000000000000000" pitchFamily="2" charset="2"/>
              </a:rPr>
              <a:t>                                                                        </a:t>
            </a:r>
          </a:p>
          <a:p>
            <a:r>
              <a:rPr lang="nl-NL" dirty="0">
                <a:sym typeface="Wingdings" panose="05000000000000000000" pitchFamily="2" charset="2"/>
              </a:rPr>
              <a:t>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</a:t>
            </a:r>
            <a:r>
              <a:rPr lang="nl-NL" dirty="0">
                <a:sym typeface="Wingdings" panose="05000000000000000000" pitchFamily="2" charset="2"/>
              </a:rPr>
              <a:t>     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+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  +   CO</a:t>
            </a:r>
            <a:r>
              <a:rPr lang="nl-NL" baseline="-30000" dirty="0">
                <a:solidFill>
                  <a:srgbClr val="FF0000"/>
                </a:solidFill>
              </a:rPr>
              <a:t>2 </a:t>
            </a:r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dirty="0"/>
              <a:t>+   Ca</a:t>
            </a:r>
            <a:r>
              <a:rPr lang="nl-NL" baseline="30000" dirty="0"/>
              <a:t>2+</a:t>
            </a:r>
          </a:p>
          <a:p>
            <a:endParaRPr lang="nl-NL" baseline="30000" dirty="0"/>
          </a:p>
          <a:p>
            <a:r>
              <a:rPr lang="nl-NL" sz="2400" dirty="0"/>
              <a:t>	</a:t>
            </a:r>
            <a:r>
              <a:rPr lang="nl-NL" dirty="0"/>
              <a:t>					</a:t>
            </a:r>
          </a:p>
          <a:p>
            <a:r>
              <a:rPr lang="nl-NL" sz="2800" dirty="0"/>
              <a:t>  </a:t>
            </a:r>
            <a:endParaRPr lang="nl-NL" baseline="30000" dirty="0"/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7093258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 flipV="1">
            <a:off x="7483876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62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212467" y="555054"/>
            <a:ext cx="88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     </a:t>
            </a:r>
            <a:r>
              <a:rPr lang="nl-NL" dirty="0">
                <a:sym typeface="Wingdings" panose="05000000000000000000" pitchFamily="2" charset="2"/>
              </a:rPr>
              <a:t>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 +     ‘H</a:t>
            </a:r>
            <a:r>
              <a:rPr lang="nl-NL" baseline="-30000" dirty="0"/>
              <a:t>2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dirty="0"/>
              <a:t>’</a:t>
            </a:r>
            <a:r>
              <a:rPr lang="nl-NL" baseline="-30000" dirty="0"/>
              <a:t>      </a:t>
            </a:r>
            <a:r>
              <a:rPr lang="nl-NL" dirty="0"/>
              <a:t>+     Ca</a:t>
            </a:r>
            <a:r>
              <a:rPr lang="nl-NL" baseline="30000" dirty="0"/>
              <a:t>2+</a:t>
            </a:r>
          </a:p>
          <a:p>
            <a:endParaRPr lang="nl-NL" baseline="30000" dirty="0"/>
          </a:p>
          <a:p>
            <a:r>
              <a:rPr lang="nl-NL" dirty="0"/>
              <a:t>						      </a:t>
            </a:r>
            <a:r>
              <a:rPr lang="nl-NL" baseline="30000" dirty="0"/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  +  CO</a:t>
            </a:r>
            <a:r>
              <a:rPr lang="nl-NL" baseline="-30000" dirty="0"/>
              <a:t>2 </a:t>
            </a:r>
          </a:p>
          <a:p>
            <a:r>
              <a:rPr lang="nl-NL" sz="2800" dirty="0"/>
              <a:t>  of</a:t>
            </a:r>
          </a:p>
          <a:p>
            <a:r>
              <a:rPr lang="nl-NL" sz="800" dirty="0">
                <a:sym typeface="Wingdings" panose="05000000000000000000" pitchFamily="2" charset="2"/>
              </a:rPr>
              <a:t>                                                                        </a:t>
            </a:r>
          </a:p>
          <a:p>
            <a:r>
              <a:rPr lang="nl-NL" dirty="0">
                <a:sym typeface="Wingdings" panose="05000000000000000000" pitchFamily="2" charset="2"/>
              </a:rPr>
              <a:t>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</a:t>
            </a:r>
            <a:r>
              <a:rPr lang="nl-NL" dirty="0">
                <a:sym typeface="Wingdings" panose="05000000000000000000" pitchFamily="2" charset="2"/>
              </a:rPr>
              <a:t>     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+  H</a:t>
            </a:r>
            <a:r>
              <a:rPr lang="nl-NL" baseline="-30000" dirty="0"/>
              <a:t>2</a:t>
            </a:r>
            <a:r>
              <a:rPr lang="nl-NL" dirty="0"/>
              <a:t>O  +   CO</a:t>
            </a:r>
            <a:r>
              <a:rPr lang="nl-NL" baseline="-30000" dirty="0"/>
              <a:t>2 </a:t>
            </a:r>
            <a:r>
              <a:rPr lang="nl-NL" dirty="0"/>
              <a:t>  +   Ca</a:t>
            </a:r>
            <a:r>
              <a:rPr lang="nl-NL" baseline="30000" dirty="0"/>
              <a:t>2+</a:t>
            </a:r>
          </a:p>
          <a:p>
            <a:endParaRPr lang="nl-NL" baseline="30000" dirty="0"/>
          </a:p>
          <a:p>
            <a:r>
              <a:rPr lang="nl-NL" sz="2400" dirty="0"/>
              <a:t>	</a:t>
            </a:r>
            <a:r>
              <a:rPr lang="nl-NL" dirty="0"/>
              <a:t>					</a:t>
            </a:r>
          </a:p>
          <a:p>
            <a:r>
              <a:rPr lang="nl-NL" sz="2800" dirty="0"/>
              <a:t>   </a:t>
            </a:r>
            <a:r>
              <a:rPr lang="nl-NL" dirty="0"/>
              <a:t>                        </a:t>
            </a:r>
            <a:r>
              <a:rPr lang="nl-NL" sz="800" dirty="0"/>
              <a:t> </a:t>
            </a:r>
            <a:r>
              <a:rPr lang="nl-NL" dirty="0"/>
              <a:t>        </a:t>
            </a:r>
            <a:endParaRPr lang="nl-NL" baseline="30000" dirty="0"/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7093258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 flipV="1">
            <a:off x="7483876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334FC72E-FC6C-4AB4-90FF-5D7DD338F7DB}"/>
              </a:ext>
            </a:extLst>
          </p:cNvPr>
          <p:cNvSpPr txBox="1"/>
          <p:nvPr/>
        </p:nvSpPr>
        <p:spPr>
          <a:xfrm>
            <a:off x="2666181" y="6145945"/>
            <a:ext cx="5637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 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 + </a:t>
            </a:r>
            <a:r>
              <a:rPr lang="nl-NL" sz="2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CaCO</a:t>
            </a:r>
            <a:r>
              <a:rPr lang="nl-NL" baseline="-30000" dirty="0">
                <a:solidFill>
                  <a:srgbClr val="FF0000"/>
                </a:solidFill>
              </a:rPr>
              <a:t>3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   </a:t>
            </a:r>
            <a:r>
              <a:rPr lang="nl-NL" dirty="0">
                <a:solidFill>
                  <a:srgbClr val="FF0000"/>
                </a:solidFill>
              </a:rPr>
              <a:t>2 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</a:t>
            </a:r>
            <a:r>
              <a:rPr lang="nl-NL" baseline="30000" dirty="0">
                <a:solidFill>
                  <a:srgbClr val="FF0000"/>
                </a:solidFill>
              </a:rPr>
              <a:t>- </a:t>
            </a:r>
            <a:r>
              <a:rPr lang="nl-NL" dirty="0">
                <a:solidFill>
                  <a:srgbClr val="FF0000"/>
                </a:solidFill>
              </a:rPr>
              <a:t> +  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  +  CO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  +  Ca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93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72965150"/>
      </p:ext>
    </p:extLst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dirty="0"/>
              <a:t>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 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r>
              <a:rPr lang="nl-NL" baseline="-30000" dirty="0">
                <a:solidFill>
                  <a:schemeClr val="bg1"/>
                </a:solidFill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+      Cu</a:t>
            </a:r>
            <a:r>
              <a:rPr lang="nl-NL" baseline="30000" dirty="0">
                <a:solidFill>
                  <a:schemeClr val="bg1"/>
                </a:solidFill>
              </a:rPr>
              <a:t>2+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						                             blauw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</a:t>
            </a:r>
            <a:endParaRPr lang="nl-NL" baseline="300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831"/>
          <a:stretch/>
        </p:blipFill>
        <p:spPr>
          <a:xfrm>
            <a:off x="1160294" y="1539550"/>
            <a:ext cx="1547396" cy="1428703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84E2F56-82E2-486F-BC01-45F21826ABDC}"/>
              </a:ext>
            </a:extLst>
          </p:cNvPr>
          <p:cNvSpPr txBox="1"/>
          <p:nvPr/>
        </p:nvSpPr>
        <p:spPr>
          <a:xfrm>
            <a:off x="1257030" y="2968253"/>
            <a:ext cx="396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 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SO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                    </a:t>
            </a:r>
            <a:r>
              <a:rPr lang="nl-NL" dirty="0">
                <a:solidFill>
                  <a:srgbClr val="FF0000"/>
                </a:solidFill>
              </a:rPr>
              <a:t>     </a:t>
            </a:r>
            <a:r>
              <a:rPr lang="nl-NL" baseline="30000" dirty="0">
                <a:solidFill>
                  <a:srgbClr val="FF0000"/>
                </a:solidFill>
              </a:rPr>
              <a:t>  </a:t>
            </a:r>
            <a:r>
              <a:rPr lang="nl-NL" dirty="0">
                <a:solidFill>
                  <a:srgbClr val="FF0000"/>
                </a:solidFill>
              </a:rPr>
              <a:t>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7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(aq)        </a:t>
            </a:r>
            <a:r>
              <a:rPr lang="nl-NL" dirty="0"/>
              <a:t>+        </a:t>
            </a:r>
            <a:r>
              <a:rPr lang="nl-NL" dirty="0">
                <a:solidFill>
                  <a:srgbClr val="FF0000"/>
                </a:solidFill>
              </a:rPr>
              <a:t>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(s) </a:t>
            </a:r>
            <a:r>
              <a:rPr lang="nl-NL" dirty="0"/>
              <a:t>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 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r>
              <a:rPr lang="nl-NL" baseline="-30000" dirty="0">
                <a:solidFill>
                  <a:schemeClr val="bg1"/>
                </a:solidFill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+      Cu</a:t>
            </a:r>
            <a:r>
              <a:rPr lang="nl-NL" baseline="30000" dirty="0">
                <a:solidFill>
                  <a:schemeClr val="bg1"/>
                </a:solidFill>
              </a:rPr>
              <a:t>2+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						                             blauw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</a:t>
            </a:r>
            <a:endParaRPr lang="nl-NL" baseline="300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831"/>
          <a:stretch/>
        </p:blipFill>
        <p:spPr>
          <a:xfrm>
            <a:off x="1160294" y="1539550"/>
            <a:ext cx="1547396" cy="1428703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084E2F56-82E2-486F-BC01-45F21826ABDC}"/>
              </a:ext>
            </a:extLst>
          </p:cNvPr>
          <p:cNvSpPr txBox="1"/>
          <p:nvPr/>
        </p:nvSpPr>
        <p:spPr>
          <a:xfrm>
            <a:off x="1257030" y="2968253"/>
            <a:ext cx="3964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SO</a:t>
            </a:r>
            <a:r>
              <a:rPr lang="nl-NL" baseline="-25000" dirty="0"/>
              <a:t>4</a:t>
            </a:r>
            <a:r>
              <a:rPr lang="nl-NL" baseline="30000" dirty="0"/>
              <a:t>2-                    </a:t>
            </a:r>
            <a:r>
              <a:rPr lang="nl-NL" dirty="0"/>
              <a:t>     </a:t>
            </a:r>
            <a:r>
              <a:rPr lang="nl-NL" baseline="30000" dirty="0"/>
              <a:t>  </a:t>
            </a:r>
            <a:r>
              <a:rPr lang="nl-NL" dirty="0"/>
              <a:t>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aseline="30000" dirty="0"/>
              <a:t>2-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083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</a:t>
            </a:r>
            <a:r>
              <a:rPr lang="nl-NL" dirty="0">
                <a:solidFill>
                  <a:srgbClr val="FF0000"/>
                </a:solidFill>
              </a:rPr>
              <a:t>2</a:t>
            </a:r>
            <a:r>
              <a:rPr lang="nl-NL" dirty="0"/>
              <a:t>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</a:t>
            </a:r>
            <a:r>
              <a:rPr lang="nl-NL" dirty="0" err="1"/>
              <a:t>aq</a:t>
            </a:r>
            <a:r>
              <a:rPr lang="nl-NL" dirty="0"/>
              <a:t>)        +        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="1" baseline="30000" dirty="0">
                <a:solidFill>
                  <a:srgbClr val="FF0000"/>
                </a:solidFill>
              </a:rPr>
              <a:t>2-</a:t>
            </a:r>
            <a:r>
              <a:rPr lang="nl-NL" dirty="0"/>
              <a:t>(s)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 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r>
              <a:rPr lang="nl-NL" baseline="-30000" dirty="0">
                <a:solidFill>
                  <a:schemeClr val="bg1"/>
                </a:solidFill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+      Cu</a:t>
            </a:r>
            <a:r>
              <a:rPr lang="nl-NL" baseline="30000" dirty="0">
                <a:solidFill>
                  <a:schemeClr val="bg1"/>
                </a:solidFill>
              </a:rPr>
              <a:t>2+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						                             blauw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</a:t>
            </a:r>
            <a:r>
              <a:rPr lang="nl-NL" dirty="0">
                <a:solidFill>
                  <a:srgbClr val="FF0000"/>
                </a:solidFill>
              </a:rPr>
              <a:t>2 H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609150" y="3542270"/>
            <a:ext cx="727258" cy="2252448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831"/>
          <a:stretch/>
        </p:blipFill>
        <p:spPr>
          <a:xfrm>
            <a:off x="1160294" y="1539550"/>
            <a:ext cx="1547396" cy="1428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0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(aq)        +        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dirty="0"/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rgbClr val="FF0000"/>
                </a:solidFill>
              </a:rPr>
              <a:t>2</a:t>
            </a:r>
            <a:r>
              <a:rPr lang="nl-NL" baseline="300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     +    </a:t>
            </a:r>
            <a:r>
              <a:rPr lang="nl-NL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 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-30000" dirty="0">
                <a:solidFill>
                  <a:srgbClr val="FF0000"/>
                </a:solidFill>
              </a:rPr>
              <a:t>         </a:t>
            </a:r>
            <a:r>
              <a:rPr lang="nl-NL" dirty="0">
                <a:solidFill>
                  <a:srgbClr val="FF0000"/>
                </a:solidFill>
              </a:rPr>
              <a:t>+      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r>
              <a:rPr lang="nl-NL" dirty="0">
                <a:solidFill>
                  <a:srgbClr val="FF0000"/>
                </a:solidFill>
              </a:rPr>
              <a:t>(aq)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2 H</a:t>
            </a:r>
            <a:r>
              <a:rPr lang="nl-NL" baseline="30000" dirty="0"/>
              <a:t>+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609150" y="3542270"/>
            <a:ext cx="727258" cy="2252448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831"/>
          <a:stretch/>
        </p:blipFill>
        <p:spPr>
          <a:xfrm>
            <a:off x="1160294" y="1539550"/>
            <a:ext cx="1547396" cy="1428703"/>
          </a:xfrm>
          <a:prstGeom prst="rect">
            <a:avLst/>
          </a:prstGeom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851F03AA-97FC-8F01-706D-441A4D9E35F6}"/>
              </a:ext>
            </a:extLst>
          </p:cNvPr>
          <p:cNvGrpSpPr/>
          <p:nvPr/>
        </p:nvGrpSpPr>
        <p:grpSpPr>
          <a:xfrm>
            <a:off x="6828452" y="879893"/>
            <a:ext cx="2875989" cy="2750353"/>
            <a:chOff x="6811200" y="775086"/>
            <a:chExt cx="2875989" cy="2750353"/>
          </a:xfrm>
        </p:grpSpPr>
        <p:pic>
          <p:nvPicPr>
            <p:cNvPr id="10" name="Afbeelding 9"/>
            <p:cNvPicPr>
              <a:picLocks noChangeAspect="1"/>
            </p:cNvPicPr>
            <p:nvPr/>
          </p:nvPicPr>
          <p:blipFill rotWithShape="1">
            <a:blip r:embed="rId4"/>
            <a:srcRect l="10685" r="6854" b="2882"/>
            <a:stretch/>
          </p:blipFill>
          <p:spPr>
            <a:xfrm>
              <a:off x="7865615" y="1232667"/>
              <a:ext cx="763480" cy="2014179"/>
            </a:xfrm>
            <a:prstGeom prst="rect">
              <a:avLst/>
            </a:prstGeom>
          </p:spPr>
        </p:pic>
        <p:grpSp>
          <p:nvGrpSpPr>
            <p:cNvPr id="11" name="Groep 10">
              <a:extLst>
                <a:ext uri="{FF2B5EF4-FFF2-40B4-BE49-F238E27FC236}">
                  <a16:creationId xmlns:a16="http://schemas.microsoft.com/office/drawing/2014/main" id="{6C86FFD0-BD93-48B5-AE6D-18808805E978}"/>
                </a:ext>
              </a:extLst>
            </p:cNvPr>
            <p:cNvGrpSpPr/>
            <p:nvPr/>
          </p:nvGrpSpPr>
          <p:grpSpPr>
            <a:xfrm>
              <a:off x="6811200" y="775086"/>
              <a:ext cx="2875989" cy="2750353"/>
              <a:chOff x="6811200" y="775086"/>
              <a:chExt cx="2875989" cy="2750353"/>
            </a:xfrm>
          </p:grpSpPr>
          <p:pic>
            <p:nvPicPr>
              <p:cNvPr id="12" name="Afbeelding 11">
                <a:extLst>
                  <a:ext uri="{FF2B5EF4-FFF2-40B4-BE49-F238E27FC236}">
                    <a16:creationId xmlns:a16="http://schemas.microsoft.com/office/drawing/2014/main" id="{DBA510BC-220C-42D5-9EC2-B7EC1A1059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861" b="-1"/>
              <a:stretch/>
            </p:blipFill>
            <p:spPr>
              <a:xfrm>
                <a:off x="6811200" y="775086"/>
                <a:ext cx="2875989" cy="2509979"/>
              </a:xfrm>
              <a:prstGeom prst="rect">
                <a:avLst/>
              </a:prstGeom>
            </p:spPr>
          </p:pic>
          <p:sp>
            <p:nvSpPr>
              <p:cNvPr id="13" name="Blokboog 12">
                <a:extLst>
                  <a:ext uri="{FF2B5EF4-FFF2-40B4-BE49-F238E27FC236}">
                    <a16:creationId xmlns:a16="http://schemas.microsoft.com/office/drawing/2014/main" id="{257BE2F3-390B-474D-90CF-A31318F950E2}"/>
                  </a:ext>
                </a:extLst>
              </p:cNvPr>
              <p:cNvSpPr/>
              <p:nvPr/>
            </p:nvSpPr>
            <p:spPr>
              <a:xfrm rot="10800000">
                <a:off x="7621086" y="2582531"/>
                <a:ext cx="1252538" cy="942908"/>
              </a:xfrm>
              <a:prstGeom prst="blockArc">
                <a:avLst>
                  <a:gd name="adj1" fmla="val 10748391"/>
                  <a:gd name="adj2" fmla="val 0"/>
                  <a:gd name="adj3" fmla="val 2500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63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(aq)        +        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dirty="0"/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</a:t>
            </a:r>
            <a:r>
              <a:rPr lang="nl-NL" dirty="0"/>
              <a:t>3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  Cu</a:t>
            </a:r>
            <a:r>
              <a:rPr lang="nl-NL" baseline="30000" dirty="0"/>
              <a:t>2+</a:t>
            </a:r>
            <a:r>
              <a:rPr lang="nl-NL" dirty="0"/>
              <a:t>(aq)</a:t>
            </a:r>
            <a:endParaRPr lang="nl-NL" u="sng" baseline="30000" dirty="0"/>
          </a:p>
          <a:p>
            <a:r>
              <a:rPr lang="nl-NL" dirty="0"/>
              <a:t>						</a:t>
            </a:r>
            <a:endParaRPr lang="nl-NL" dirty="0">
              <a:solidFill>
                <a:srgbClr val="00B0F0"/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baseline="30000" dirty="0"/>
          </a:p>
          <a:p>
            <a:r>
              <a:rPr lang="nl-NL" dirty="0"/>
              <a:t>           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493"/>
          <a:stretch/>
        </p:blipFill>
        <p:spPr>
          <a:xfrm>
            <a:off x="1160294" y="1539550"/>
            <a:ext cx="1547396" cy="1436687"/>
          </a:xfrm>
          <a:prstGeom prst="rect">
            <a:avLst/>
          </a:prstGeom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0E298ACF-AA3B-B0CA-5109-E2B67762B84F}"/>
              </a:ext>
            </a:extLst>
          </p:cNvPr>
          <p:cNvGrpSpPr/>
          <p:nvPr/>
        </p:nvGrpSpPr>
        <p:grpSpPr>
          <a:xfrm>
            <a:off x="6828452" y="879893"/>
            <a:ext cx="2875989" cy="2750353"/>
            <a:chOff x="6811200" y="775086"/>
            <a:chExt cx="2875989" cy="2750353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B9616ABD-A445-2054-65FA-6D16A41AC1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0685" r="6854" b="2882"/>
            <a:stretch/>
          </p:blipFill>
          <p:spPr>
            <a:xfrm>
              <a:off x="7865615" y="1232667"/>
              <a:ext cx="763480" cy="2014179"/>
            </a:xfrm>
            <a:prstGeom prst="rect">
              <a:avLst/>
            </a:prstGeom>
          </p:spPr>
        </p:pic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B51511FA-CA00-A17A-6D3A-30C749D113C8}"/>
                </a:ext>
              </a:extLst>
            </p:cNvPr>
            <p:cNvGrpSpPr/>
            <p:nvPr/>
          </p:nvGrpSpPr>
          <p:grpSpPr>
            <a:xfrm>
              <a:off x="6811200" y="775086"/>
              <a:ext cx="2875989" cy="2750353"/>
              <a:chOff x="6811200" y="775086"/>
              <a:chExt cx="2875989" cy="2750353"/>
            </a:xfrm>
          </p:grpSpPr>
          <p:pic>
            <p:nvPicPr>
              <p:cNvPr id="9" name="Afbeelding 8">
                <a:extLst>
                  <a:ext uri="{FF2B5EF4-FFF2-40B4-BE49-F238E27FC236}">
                    <a16:creationId xmlns:a16="http://schemas.microsoft.com/office/drawing/2014/main" id="{C419621B-CAE8-D0C9-5112-C46CC6D0A4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861" b="-1"/>
              <a:stretch/>
            </p:blipFill>
            <p:spPr>
              <a:xfrm>
                <a:off x="6811200" y="775086"/>
                <a:ext cx="2875989" cy="2509979"/>
              </a:xfrm>
              <a:prstGeom prst="rect">
                <a:avLst/>
              </a:prstGeom>
            </p:spPr>
          </p:pic>
          <p:sp>
            <p:nvSpPr>
              <p:cNvPr id="14" name="Blokboog 13">
                <a:extLst>
                  <a:ext uri="{FF2B5EF4-FFF2-40B4-BE49-F238E27FC236}">
                    <a16:creationId xmlns:a16="http://schemas.microsoft.com/office/drawing/2014/main" id="{0001A238-E35B-286B-B469-0A38ABF8C742}"/>
                  </a:ext>
                </a:extLst>
              </p:cNvPr>
              <p:cNvSpPr/>
              <p:nvPr/>
            </p:nvSpPr>
            <p:spPr>
              <a:xfrm rot="10800000">
                <a:off x="7621086" y="2582531"/>
                <a:ext cx="1252538" cy="942908"/>
              </a:xfrm>
              <a:prstGeom prst="blockArc">
                <a:avLst>
                  <a:gd name="adj1" fmla="val 10748391"/>
                  <a:gd name="adj2" fmla="val 0"/>
                  <a:gd name="adj3" fmla="val 2500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91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931492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(aq)        +        </a:t>
            </a:r>
            <a:r>
              <a:rPr lang="nl-NL" dirty="0">
                <a:solidFill>
                  <a:srgbClr val="FF0000"/>
                </a:solidFill>
              </a:rPr>
              <a:t>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(s)</a:t>
            </a:r>
            <a:r>
              <a:rPr lang="nl-NL" dirty="0"/>
              <a:t>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</a:t>
            </a:r>
            <a:r>
              <a:rPr lang="nl-NL" dirty="0"/>
              <a:t>3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  </a:t>
            </a:r>
            <a:r>
              <a:rPr lang="nl-NL" dirty="0">
                <a:solidFill>
                  <a:srgbClr val="FF0000"/>
                </a:solidFill>
              </a:rPr>
              <a:t>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r>
              <a:rPr lang="nl-NL" dirty="0">
                <a:solidFill>
                  <a:srgbClr val="FF0000"/>
                </a:solidFill>
              </a:rPr>
              <a:t>(aq)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                               </a:t>
            </a:r>
            <a:r>
              <a:rPr lang="nl-NL" dirty="0">
                <a:solidFill>
                  <a:srgbClr val="0070C0"/>
                </a:solidFill>
              </a:rPr>
              <a:t>blauw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</a:t>
            </a:r>
            <a:endParaRPr lang="nl-NL" baseline="30000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493"/>
          <a:stretch/>
        </p:blipFill>
        <p:spPr>
          <a:xfrm>
            <a:off x="1160294" y="1539550"/>
            <a:ext cx="1547396" cy="143668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955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Waarnemingen:</a:t>
            </a:r>
          </a:p>
          <a:p>
            <a:r>
              <a:rPr lang="nl-NL" dirty="0"/>
              <a:t>						 </a:t>
            </a:r>
            <a:r>
              <a:rPr lang="nl-NL" dirty="0">
                <a:solidFill>
                  <a:srgbClr val="FF0000"/>
                </a:solidFill>
              </a:rPr>
              <a:t>- er ontstaat een </a:t>
            </a:r>
          </a:p>
          <a:p>
            <a:r>
              <a:rPr lang="nl-NL" dirty="0">
                <a:solidFill>
                  <a:srgbClr val="FF0000"/>
                </a:solidFill>
              </a:rPr>
              <a:t>                                                                                                            blauwe oplossing</a:t>
            </a:r>
          </a:p>
          <a:p>
            <a:r>
              <a:rPr lang="nl-NL" dirty="0">
                <a:solidFill>
                  <a:srgbClr val="FF0000"/>
                </a:solidFill>
              </a:rPr>
              <a:t>						 - de zwarte vaste </a:t>
            </a:r>
          </a:p>
          <a:p>
            <a:r>
              <a:rPr lang="nl-NL" dirty="0">
                <a:solidFill>
                  <a:srgbClr val="FF0000"/>
                </a:solidFill>
              </a:rPr>
              <a:t>                                                                                                            stof verdwijnt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B939C645-FE9D-A131-A5FD-1F4A707D7E25}"/>
              </a:ext>
            </a:extLst>
          </p:cNvPr>
          <p:cNvGrpSpPr/>
          <p:nvPr/>
        </p:nvGrpSpPr>
        <p:grpSpPr>
          <a:xfrm>
            <a:off x="6828452" y="879893"/>
            <a:ext cx="2875989" cy="2750353"/>
            <a:chOff x="6811200" y="775086"/>
            <a:chExt cx="2875989" cy="2750353"/>
          </a:xfrm>
        </p:grpSpPr>
        <p:pic>
          <p:nvPicPr>
            <p:cNvPr id="4" name="Afbeelding 3">
              <a:extLst>
                <a:ext uri="{FF2B5EF4-FFF2-40B4-BE49-F238E27FC236}">
                  <a16:creationId xmlns:a16="http://schemas.microsoft.com/office/drawing/2014/main" id="{7F99B098-9CB7-74DD-4F8A-C1B48B479C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0685" r="6854" b="2882"/>
            <a:stretch/>
          </p:blipFill>
          <p:spPr>
            <a:xfrm>
              <a:off x="7865615" y="1232667"/>
              <a:ext cx="763480" cy="2014179"/>
            </a:xfrm>
            <a:prstGeom prst="rect">
              <a:avLst/>
            </a:prstGeom>
          </p:spPr>
        </p:pic>
        <p:grpSp>
          <p:nvGrpSpPr>
            <p:cNvPr id="6" name="Groep 5">
              <a:extLst>
                <a:ext uri="{FF2B5EF4-FFF2-40B4-BE49-F238E27FC236}">
                  <a16:creationId xmlns:a16="http://schemas.microsoft.com/office/drawing/2014/main" id="{426B9C22-59FE-32F5-EB92-EABBB2A20EB4}"/>
                </a:ext>
              </a:extLst>
            </p:cNvPr>
            <p:cNvGrpSpPr/>
            <p:nvPr/>
          </p:nvGrpSpPr>
          <p:grpSpPr>
            <a:xfrm>
              <a:off x="6811200" y="775086"/>
              <a:ext cx="2875989" cy="2750353"/>
              <a:chOff x="6811200" y="775086"/>
              <a:chExt cx="2875989" cy="2750353"/>
            </a:xfrm>
          </p:grpSpPr>
          <p:pic>
            <p:nvPicPr>
              <p:cNvPr id="9" name="Afbeelding 8">
                <a:extLst>
                  <a:ext uri="{FF2B5EF4-FFF2-40B4-BE49-F238E27FC236}">
                    <a16:creationId xmlns:a16="http://schemas.microsoft.com/office/drawing/2014/main" id="{340B1380-981D-4F1C-3692-91FF65895DD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9861" b="-1"/>
              <a:stretch/>
            </p:blipFill>
            <p:spPr>
              <a:xfrm>
                <a:off x="6811200" y="775086"/>
                <a:ext cx="2875989" cy="2509979"/>
              </a:xfrm>
              <a:prstGeom prst="rect">
                <a:avLst/>
              </a:prstGeom>
            </p:spPr>
          </p:pic>
          <p:sp>
            <p:nvSpPr>
              <p:cNvPr id="14" name="Blokboog 13">
                <a:extLst>
                  <a:ext uri="{FF2B5EF4-FFF2-40B4-BE49-F238E27FC236}">
                    <a16:creationId xmlns:a16="http://schemas.microsoft.com/office/drawing/2014/main" id="{16247CEE-4502-B31C-DD0B-66A6226D977C}"/>
                  </a:ext>
                </a:extLst>
              </p:cNvPr>
              <p:cNvSpPr/>
              <p:nvPr/>
            </p:nvSpPr>
            <p:spPr>
              <a:xfrm rot="10800000">
                <a:off x="7621086" y="2582531"/>
                <a:ext cx="1252538" cy="942908"/>
              </a:xfrm>
              <a:prstGeom prst="blockArc">
                <a:avLst>
                  <a:gd name="adj1" fmla="val 10748391"/>
                  <a:gd name="adj2" fmla="val 0"/>
                  <a:gd name="adj3" fmla="val 2500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981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3A6AF69-45F1-B1C6-303D-56053FC8CA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94" t="14483" r="34309" b="10838"/>
          <a:stretch/>
        </p:blipFill>
        <p:spPr>
          <a:xfrm>
            <a:off x="2231693" y="216972"/>
            <a:ext cx="4747077" cy="651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7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(aq)        +        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dirty="0"/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</a:t>
            </a:r>
            <a:r>
              <a:rPr lang="nl-NL" dirty="0"/>
              <a:t>3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  Cu</a:t>
            </a:r>
            <a:r>
              <a:rPr lang="nl-NL" baseline="30000" dirty="0"/>
              <a:t>2+</a:t>
            </a:r>
            <a:r>
              <a:rPr lang="nl-NL" dirty="0"/>
              <a:t>(aq)</a:t>
            </a:r>
            <a:r>
              <a:rPr lang="nl-NL" sz="800" dirty="0"/>
              <a:t>					                               </a:t>
            </a:r>
            <a:endParaRPr lang="nl-NL" sz="800" baseline="30000" dirty="0"/>
          </a:p>
          <a:p>
            <a:r>
              <a:rPr lang="nl-NL" dirty="0"/>
              <a:t>              </a:t>
            </a:r>
            <a:r>
              <a:rPr lang="nl-NL" dirty="0">
                <a:solidFill>
                  <a:srgbClr val="FF0000"/>
                </a:solidFill>
              </a:rPr>
              <a:t>SO</a:t>
            </a:r>
            <a:r>
              <a:rPr lang="nl-NL" baseline="-30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                                                                                                                 SO</a:t>
            </a:r>
            <a:r>
              <a:rPr lang="nl-NL" baseline="-30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endParaRPr lang="nl-NL" dirty="0">
              <a:solidFill>
                <a:srgbClr val="FF0000"/>
              </a:solidFill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493"/>
          <a:stretch/>
        </p:blipFill>
        <p:spPr>
          <a:xfrm>
            <a:off x="1160294" y="1539550"/>
            <a:ext cx="1547396" cy="143668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9D4B9D9-F5B2-4ACC-8639-92B3281B2377}"/>
              </a:ext>
            </a:extLst>
          </p:cNvPr>
          <p:cNvSpPr txBox="1"/>
          <p:nvPr/>
        </p:nvSpPr>
        <p:spPr>
          <a:xfrm>
            <a:off x="1257030" y="2968253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</a:t>
            </a:r>
            <a:r>
              <a:rPr lang="nl-NL" dirty="0">
                <a:solidFill>
                  <a:srgbClr val="FF0000"/>
                </a:solidFill>
              </a:rPr>
              <a:t>SO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baseline="30000" dirty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276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2:  verdund zwavelzuur  en  koper(II)oxide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  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(aq)        +        Cu</a:t>
            </a:r>
            <a:r>
              <a:rPr lang="nl-NL" baseline="30000" dirty="0"/>
              <a:t>2+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dirty="0"/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</a:t>
            </a:r>
            <a:r>
              <a:rPr lang="nl-NL" dirty="0"/>
              <a:t>3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  Cu</a:t>
            </a:r>
            <a:r>
              <a:rPr lang="nl-NL" baseline="30000" dirty="0"/>
              <a:t>2+</a:t>
            </a:r>
            <a:r>
              <a:rPr lang="nl-NL" dirty="0"/>
              <a:t>(aq)</a:t>
            </a:r>
            <a:r>
              <a:rPr lang="nl-NL" sz="800" dirty="0"/>
              <a:t>					                               </a:t>
            </a:r>
            <a:endParaRPr lang="nl-NL" sz="800" baseline="30000" dirty="0"/>
          </a:p>
          <a:p>
            <a:r>
              <a:rPr lang="nl-NL" dirty="0"/>
              <a:t>              SO</a:t>
            </a:r>
            <a:r>
              <a:rPr lang="nl-NL" baseline="-30000" dirty="0"/>
              <a:t>4</a:t>
            </a:r>
            <a:r>
              <a:rPr lang="nl-NL" baseline="30000" dirty="0"/>
              <a:t>2-</a:t>
            </a:r>
            <a:r>
              <a:rPr lang="nl-NL" dirty="0"/>
              <a:t>                                                                                                                 SO</a:t>
            </a:r>
            <a:r>
              <a:rPr lang="nl-NL" baseline="-30000" dirty="0"/>
              <a:t>4</a:t>
            </a:r>
            <a:r>
              <a:rPr lang="nl-NL" baseline="30000" dirty="0"/>
              <a:t>2-</a:t>
            </a:r>
            <a:endParaRPr lang="nl-NL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7435" t="8045" r="11726" b="4201"/>
          <a:stretch/>
        </p:blipFill>
        <p:spPr>
          <a:xfrm>
            <a:off x="3352109" y="1669693"/>
            <a:ext cx="1313895" cy="11984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t="11673" r="34478" b="27493"/>
          <a:stretch/>
        </p:blipFill>
        <p:spPr>
          <a:xfrm>
            <a:off x="1160294" y="1539550"/>
            <a:ext cx="1547396" cy="143668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9D4B9D9-F5B2-4ACC-8639-92B3281B2377}"/>
              </a:ext>
            </a:extLst>
          </p:cNvPr>
          <p:cNvSpPr txBox="1"/>
          <p:nvPr/>
        </p:nvSpPr>
        <p:spPr>
          <a:xfrm>
            <a:off x="1257030" y="2968253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SO</a:t>
            </a:r>
            <a:r>
              <a:rPr lang="nl-NL" baseline="-25000" dirty="0"/>
              <a:t>4</a:t>
            </a:r>
            <a:r>
              <a:rPr lang="nl-NL" baseline="30000" dirty="0"/>
              <a:t>2-  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A5DF49C-4C99-0AA9-40BC-6970F0DC757C}"/>
              </a:ext>
            </a:extLst>
          </p:cNvPr>
          <p:cNvSpPr txBox="1"/>
          <p:nvPr/>
        </p:nvSpPr>
        <p:spPr>
          <a:xfrm>
            <a:off x="3104789" y="5430858"/>
            <a:ext cx="4934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 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 </a:t>
            </a:r>
            <a:r>
              <a:rPr lang="nl-NL" dirty="0">
                <a:solidFill>
                  <a:srgbClr val="FF0000"/>
                </a:solidFill>
              </a:rPr>
              <a:t> +    </a:t>
            </a:r>
            <a:r>
              <a:rPr lang="nl-NL" dirty="0" err="1">
                <a:solidFill>
                  <a:srgbClr val="FF0000"/>
                </a:solidFill>
              </a:rPr>
              <a:t>CuO</a:t>
            </a:r>
            <a:r>
              <a:rPr lang="nl-NL" dirty="0">
                <a:solidFill>
                  <a:srgbClr val="FF0000"/>
                </a:solidFill>
              </a:rPr>
              <a:t>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  </a:t>
            </a:r>
            <a:r>
              <a:rPr lang="nl-NL" dirty="0">
                <a:solidFill>
                  <a:srgbClr val="FF0000"/>
                </a:solidFill>
              </a:rPr>
              <a:t>   3 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-30000" dirty="0">
                <a:solidFill>
                  <a:srgbClr val="FF0000"/>
                </a:solidFill>
              </a:rPr>
              <a:t>    </a:t>
            </a:r>
            <a:r>
              <a:rPr lang="nl-NL" dirty="0">
                <a:solidFill>
                  <a:srgbClr val="FF0000"/>
                </a:solidFill>
              </a:rPr>
              <a:t>+   Cu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</a:t>
            </a:r>
            <a:endParaRPr lang="nl-NL" baseline="30000" dirty="0"/>
          </a:p>
        </p:txBody>
      </p:sp>
    </p:spTree>
    <p:extLst>
      <p:ext uri="{BB962C8B-B14F-4D97-AF65-F5344CB8AC3E}">
        <p14:creationId xmlns:p14="http://schemas.microsoft.com/office/powerpoint/2010/main" val="435698680"/>
      </p:ext>
    </p:extLst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7BC8AA2-E08B-43AE-AE8A-262788CAD8AF}"/>
              </a:ext>
            </a:extLst>
          </p:cNvPr>
          <p:cNvSpPr txBox="1"/>
          <p:nvPr/>
        </p:nvSpPr>
        <p:spPr>
          <a:xfrm>
            <a:off x="1257030" y="2968253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Cl</a:t>
            </a:r>
            <a:r>
              <a:rPr lang="nl-NL" baseline="30000" dirty="0">
                <a:solidFill>
                  <a:srgbClr val="FF0000"/>
                </a:solidFill>
              </a:rPr>
              <a:t>-  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1C6AD65-94D3-4C39-AF2F-B7EE023E25BC}"/>
              </a:ext>
            </a:extLst>
          </p:cNvPr>
          <p:cNvSpPr/>
          <p:nvPr/>
        </p:nvSpPr>
        <p:spPr>
          <a:xfrm>
            <a:off x="2007300" y="1587825"/>
            <a:ext cx="1062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r>
              <a:rPr lang="nl-NL" baseline="-30000" dirty="0">
                <a:solidFill>
                  <a:srgbClr val="FF0000"/>
                </a:solidFill>
              </a:rPr>
              <a:t>2 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baseline="-30000" dirty="0">
                <a:solidFill>
                  <a:srgbClr val="FF0000"/>
                </a:solidFill>
              </a:rPr>
              <a:t>3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9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</a:t>
            </a:r>
            <a:r>
              <a:rPr lang="nl-NL" dirty="0">
                <a:solidFill>
                  <a:schemeClr val="bg1"/>
                </a:solidFill>
              </a:rPr>
              <a:t>6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</a:t>
            </a:r>
            <a:r>
              <a:rPr lang="nl-NL" dirty="0">
                <a:solidFill>
                  <a:srgbClr val="FF0000"/>
                </a:solidFill>
              </a:rPr>
              <a:t>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r>
              <a:rPr lang="nl-NL" baseline="-30000" dirty="0">
                <a:solidFill>
                  <a:srgbClr val="FF0000"/>
                </a:solidFill>
              </a:rPr>
              <a:t>2 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baseline="-30000" dirty="0">
                <a:solidFill>
                  <a:srgbClr val="FF0000"/>
                </a:solidFill>
              </a:rPr>
              <a:t>3 </a:t>
            </a:r>
            <a:r>
              <a:rPr lang="nl-NL" dirty="0">
                <a:solidFill>
                  <a:schemeClr val="bg1"/>
                </a:solidFill>
              </a:rPr>
              <a:t>(s)</a:t>
            </a:r>
            <a:endParaRPr lang="nl-NL" baseline="30000" dirty="0">
              <a:solidFill>
                <a:schemeClr val="bg1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7BC8AA2-E08B-43AE-AE8A-262788CAD8AF}"/>
              </a:ext>
            </a:extLst>
          </p:cNvPr>
          <p:cNvSpPr txBox="1"/>
          <p:nvPr/>
        </p:nvSpPr>
        <p:spPr>
          <a:xfrm>
            <a:off x="1257030" y="2968253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Cl</a:t>
            </a:r>
            <a:r>
              <a:rPr lang="nl-NL" baseline="30000" dirty="0"/>
              <a:t>-  </a:t>
            </a:r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1C6AD65-94D3-4C39-AF2F-B7EE023E25BC}"/>
              </a:ext>
            </a:extLst>
          </p:cNvPr>
          <p:cNvSpPr/>
          <p:nvPr/>
        </p:nvSpPr>
        <p:spPr>
          <a:xfrm>
            <a:off x="2007300" y="1587825"/>
            <a:ext cx="1062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baseline="-30000" dirty="0"/>
              <a:t>3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616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</a:t>
            </a:r>
            <a:r>
              <a:rPr lang="nl-NL" dirty="0">
                <a:solidFill>
                  <a:srgbClr val="FF0000"/>
                </a:solidFill>
              </a:rPr>
              <a:t>6</a:t>
            </a:r>
            <a:r>
              <a:rPr lang="nl-NL" dirty="0"/>
              <a:t>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</a:t>
            </a:r>
            <a:r>
              <a:rPr lang="nl-NL" dirty="0" err="1">
                <a:solidFill>
                  <a:schemeClr val="bg1"/>
                </a:solidFill>
              </a:rPr>
              <a:t>aq</a:t>
            </a:r>
            <a:r>
              <a:rPr lang="nl-NL" dirty="0">
                <a:solidFill>
                  <a:schemeClr val="bg1"/>
                </a:solidFill>
              </a:rPr>
              <a:t>)        </a:t>
            </a:r>
            <a:r>
              <a:rPr lang="nl-NL" dirty="0"/>
              <a:t>+     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="1" baseline="30000" dirty="0">
                <a:solidFill>
                  <a:srgbClr val="FF0000"/>
                </a:solidFill>
              </a:rPr>
              <a:t>2-</a:t>
            </a:r>
            <a:r>
              <a:rPr lang="nl-NL" b="1" baseline="-30000" dirty="0">
                <a:solidFill>
                  <a:srgbClr val="FF0000"/>
                </a:solidFill>
              </a:rPr>
              <a:t>3</a:t>
            </a:r>
            <a:r>
              <a:rPr lang="nl-NL" baseline="-30000" dirty="0"/>
              <a:t>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6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3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r>
              <a:rPr lang="nl-NL" baseline="-30000" dirty="0">
                <a:solidFill>
                  <a:schemeClr val="bg1"/>
                </a:solidFill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+    2 Fe</a:t>
            </a:r>
            <a:r>
              <a:rPr lang="nl-NL" baseline="30000" dirty="0">
                <a:solidFill>
                  <a:schemeClr val="bg1"/>
                </a:solidFill>
              </a:rPr>
              <a:t>3+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    </a:t>
            </a:r>
          </a:p>
          <a:p>
            <a:r>
              <a:rPr lang="nl-NL" dirty="0"/>
              <a:t>                          </a:t>
            </a:r>
            <a:r>
              <a:rPr lang="nl-NL" dirty="0">
                <a:solidFill>
                  <a:srgbClr val="FF0000"/>
                </a:solidFill>
              </a:rPr>
              <a:t>6 H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</a:p>
          <a:p>
            <a:endParaRPr lang="nl-NL" baseline="30000" dirty="0"/>
          </a:p>
          <a:p>
            <a:endParaRPr lang="nl-NL" baseline="30000" dirty="0"/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170357" y="3798547"/>
            <a:ext cx="727258" cy="2252448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54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6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baseline="-30000" dirty="0"/>
              <a:t>3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6</a:t>
            </a:r>
            <a:r>
              <a:rPr lang="nl-NL" baseline="300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     +      3 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-30000" dirty="0">
                <a:solidFill>
                  <a:srgbClr val="FF0000"/>
                </a:solidFill>
              </a:rPr>
              <a:t>         </a:t>
            </a:r>
            <a:r>
              <a:rPr lang="nl-NL" dirty="0">
                <a:solidFill>
                  <a:srgbClr val="FF0000"/>
                </a:solidFill>
              </a:rPr>
              <a:t>+    2 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               </a:t>
            </a:r>
          </a:p>
          <a:p>
            <a:r>
              <a:rPr lang="nl-NL" dirty="0"/>
              <a:t>                          6 H</a:t>
            </a:r>
            <a:r>
              <a:rPr lang="nl-NL" baseline="30000" dirty="0"/>
              <a:t>+</a:t>
            </a:r>
          </a:p>
          <a:p>
            <a:r>
              <a:rPr lang="nl-NL" baseline="30000" dirty="0"/>
              <a:t>    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170357" y="3798547"/>
            <a:ext cx="727258" cy="2252448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1912" t="11073" r="-1912" b="360"/>
          <a:stretch/>
        </p:blipFill>
        <p:spPr>
          <a:xfrm>
            <a:off x="7286625" y="1842602"/>
            <a:ext cx="1857375" cy="2184949"/>
          </a:xfrm>
          <a:prstGeom prst="rect">
            <a:avLst/>
          </a:prstGeom>
        </p:spPr>
      </p:pic>
      <p:sp>
        <p:nvSpPr>
          <p:cNvPr id="4" name="Trapezium 3"/>
          <p:cNvSpPr/>
          <p:nvPr/>
        </p:nvSpPr>
        <p:spPr>
          <a:xfrm rot="10800000">
            <a:off x="7596000" y="2839379"/>
            <a:ext cx="1154097" cy="852168"/>
          </a:xfrm>
          <a:prstGeom prst="trapezoid">
            <a:avLst>
              <a:gd name="adj" fmla="val 21875"/>
            </a:avLst>
          </a:prstGeom>
          <a:solidFill>
            <a:schemeClr val="accent4">
              <a:lumMod val="40000"/>
              <a:lumOff val="6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5"/>
          <a:srcRect b="3802"/>
          <a:stretch/>
        </p:blipFill>
        <p:spPr>
          <a:xfrm>
            <a:off x="7877473" y="471549"/>
            <a:ext cx="658425" cy="15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1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6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baseline="-30000" dirty="0"/>
              <a:t>3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6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</a:t>
            </a:r>
            <a:r>
              <a:rPr lang="nl-NL" dirty="0"/>
              <a:t>9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2 Fe</a:t>
            </a:r>
            <a:r>
              <a:rPr lang="nl-NL" baseline="30000" dirty="0"/>
              <a:t>3+</a:t>
            </a:r>
            <a:endParaRPr lang="nl-NL" u="sng" baseline="30000" dirty="0"/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               </a:t>
            </a:r>
          </a:p>
          <a:p>
            <a:r>
              <a:rPr lang="nl-NL" dirty="0"/>
              <a:t>                          </a:t>
            </a:r>
            <a:endParaRPr lang="nl-NL" baseline="30000" dirty="0"/>
          </a:p>
          <a:p>
            <a:r>
              <a:rPr lang="nl-NL" baseline="30000" dirty="0"/>
              <a:t>   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1912" t="11073" r="-1912" b="360"/>
          <a:stretch/>
        </p:blipFill>
        <p:spPr>
          <a:xfrm>
            <a:off x="7286625" y="1842602"/>
            <a:ext cx="1857375" cy="2184949"/>
          </a:xfrm>
          <a:prstGeom prst="rect">
            <a:avLst/>
          </a:prstGeom>
        </p:spPr>
      </p:pic>
      <p:sp>
        <p:nvSpPr>
          <p:cNvPr id="4" name="Trapezium 3"/>
          <p:cNvSpPr/>
          <p:nvPr/>
        </p:nvSpPr>
        <p:spPr>
          <a:xfrm rot="10800000">
            <a:off x="7596000" y="2839379"/>
            <a:ext cx="1154097" cy="852168"/>
          </a:xfrm>
          <a:prstGeom prst="trapezoid">
            <a:avLst>
              <a:gd name="adj" fmla="val 21875"/>
            </a:avLst>
          </a:prstGeom>
          <a:solidFill>
            <a:schemeClr val="accent4">
              <a:lumMod val="40000"/>
              <a:lumOff val="6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213D87A5-E6E6-C4AA-F414-2F40FB84236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802"/>
          <a:stretch/>
        </p:blipFill>
        <p:spPr>
          <a:xfrm>
            <a:off x="7877473" y="471549"/>
            <a:ext cx="658425" cy="15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5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6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</a:t>
            </a:r>
            <a:r>
              <a:rPr lang="nl-NL" dirty="0">
                <a:solidFill>
                  <a:srgbClr val="FF0000"/>
                </a:solidFill>
              </a:rPr>
              <a:t>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r>
              <a:rPr lang="nl-NL" baseline="-30000" dirty="0">
                <a:solidFill>
                  <a:srgbClr val="FF0000"/>
                </a:solidFill>
              </a:rPr>
              <a:t>2 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baseline="-30000" dirty="0">
                <a:solidFill>
                  <a:srgbClr val="FF0000"/>
                </a:solidFill>
              </a:rPr>
              <a:t>3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6</a:t>
            </a:r>
            <a:r>
              <a:rPr lang="nl-NL" baseline="30000" dirty="0"/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     +      9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2 </a:t>
            </a:r>
            <a:r>
              <a:rPr lang="nl-NL" dirty="0">
                <a:solidFill>
                  <a:srgbClr val="FF0000"/>
                </a:solidFill>
              </a:rPr>
              <a:t>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                    </a:t>
            </a:r>
            <a:r>
              <a:rPr lang="nl-NL" dirty="0">
                <a:solidFill>
                  <a:srgbClr val="FF0000"/>
                </a:solidFill>
              </a:rPr>
              <a:t>licht geel</a:t>
            </a:r>
          </a:p>
          <a:p>
            <a:endParaRPr lang="nl-NL" dirty="0"/>
          </a:p>
          <a:p>
            <a:r>
              <a:rPr lang="nl-NL" dirty="0"/>
              <a:t>                 </a:t>
            </a:r>
          </a:p>
          <a:p>
            <a:r>
              <a:rPr lang="nl-NL" dirty="0"/>
              <a:t>                          </a:t>
            </a:r>
            <a:endParaRPr lang="nl-NL" baseline="30000" dirty="0"/>
          </a:p>
          <a:p>
            <a:r>
              <a:rPr lang="nl-NL" baseline="30000" dirty="0"/>
              <a:t>   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1912" t="11073" r="-1912" b="360"/>
          <a:stretch/>
        </p:blipFill>
        <p:spPr>
          <a:xfrm>
            <a:off x="7286625" y="1842602"/>
            <a:ext cx="1857375" cy="2184949"/>
          </a:xfrm>
          <a:prstGeom prst="rect">
            <a:avLst/>
          </a:prstGeom>
        </p:spPr>
      </p:pic>
      <p:sp>
        <p:nvSpPr>
          <p:cNvPr id="4" name="Trapezium 3"/>
          <p:cNvSpPr/>
          <p:nvPr/>
        </p:nvSpPr>
        <p:spPr>
          <a:xfrm rot="10800000">
            <a:off x="7596000" y="2839379"/>
            <a:ext cx="1154097" cy="852168"/>
          </a:xfrm>
          <a:prstGeom prst="trapezoid">
            <a:avLst>
              <a:gd name="adj" fmla="val 21875"/>
            </a:avLst>
          </a:prstGeom>
          <a:solidFill>
            <a:schemeClr val="accent4">
              <a:lumMod val="40000"/>
              <a:lumOff val="6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123FA73A-0093-4C2D-A5F5-D204FAD87D5C}"/>
              </a:ext>
            </a:extLst>
          </p:cNvPr>
          <p:cNvSpPr/>
          <p:nvPr/>
        </p:nvSpPr>
        <p:spPr>
          <a:xfrm>
            <a:off x="5362485" y="2129408"/>
            <a:ext cx="31149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Waarnemingen:		                                          </a:t>
            </a:r>
            <a:r>
              <a:rPr lang="nl-NL" dirty="0">
                <a:solidFill>
                  <a:srgbClr val="FF0000"/>
                </a:solidFill>
              </a:rPr>
              <a:t>- de roest verdwijnt</a:t>
            </a:r>
          </a:p>
          <a:p>
            <a:r>
              <a:rPr lang="nl-NL" dirty="0">
                <a:solidFill>
                  <a:srgbClr val="FF0000"/>
                </a:solidFill>
              </a:rPr>
              <a:t>- de oplossing wordt</a:t>
            </a:r>
          </a:p>
          <a:p>
            <a:r>
              <a:rPr lang="nl-NL" dirty="0">
                <a:solidFill>
                  <a:srgbClr val="FF0000"/>
                </a:solidFill>
              </a:rPr>
              <a:t>   lichtgeel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C9629C9-D4FD-9049-63A2-6F3710C12C0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802"/>
          <a:stretch/>
        </p:blipFill>
        <p:spPr>
          <a:xfrm>
            <a:off x="7877473" y="471549"/>
            <a:ext cx="658425" cy="154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58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6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baseline="-30000" dirty="0"/>
              <a:t>3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6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</a:t>
            </a:r>
            <a:r>
              <a:rPr lang="nl-NL" dirty="0"/>
              <a:t>9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2 Fe</a:t>
            </a:r>
            <a:r>
              <a:rPr lang="nl-NL" baseline="30000" dirty="0"/>
              <a:t>3+</a:t>
            </a:r>
            <a:r>
              <a:rPr lang="nl-NL" dirty="0"/>
              <a:t>                                                  </a:t>
            </a:r>
            <a:endParaRPr lang="nl-NL" baseline="30000" dirty="0"/>
          </a:p>
          <a:p>
            <a:r>
              <a:rPr lang="nl-NL" baseline="30000" dirty="0"/>
              <a:t>    </a:t>
            </a:r>
          </a:p>
          <a:p>
            <a:r>
              <a:rPr lang="nl-NL" baseline="30000" dirty="0">
                <a:solidFill>
                  <a:srgbClr val="FF0000"/>
                </a:solidFill>
              </a:rPr>
              <a:t>   </a:t>
            </a:r>
            <a:r>
              <a:rPr lang="nl-NL" dirty="0">
                <a:solidFill>
                  <a:srgbClr val="FF0000"/>
                </a:solidFill>
              </a:rPr>
              <a:t>6 Cl</a:t>
            </a:r>
            <a:r>
              <a:rPr lang="nl-NL" baseline="30000" dirty="0">
                <a:solidFill>
                  <a:srgbClr val="FF0000"/>
                </a:solidFill>
              </a:rPr>
              <a:t>-                                                                                                                               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6 Cl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</a:p>
          <a:p>
            <a:endParaRPr lang="nl-NL" baseline="3000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AEF3FB3-A6E6-4826-9641-110F9B04A4FF}"/>
              </a:ext>
            </a:extLst>
          </p:cNvPr>
          <p:cNvSpPr txBox="1"/>
          <p:nvPr/>
        </p:nvSpPr>
        <p:spPr>
          <a:xfrm>
            <a:off x="1257030" y="2968253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</a:t>
            </a:r>
            <a:r>
              <a:rPr lang="nl-NL" dirty="0">
                <a:solidFill>
                  <a:srgbClr val="FF0000"/>
                </a:solidFill>
              </a:rPr>
              <a:t>Cl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r>
              <a:rPr lang="nl-NL" baseline="30000" dirty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382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85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r>
              <a:rPr lang="nl-NL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45476003"/>
      </p:ext>
    </p:extLst>
  </p:cSld>
  <p:clrMapOvr>
    <a:masterClrMapping/>
  </p:clrMapOvr>
  <p:transition spd="slow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ep 15"/>
          <p:cNvGrpSpPr/>
          <p:nvPr/>
        </p:nvGrpSpPr>
        <p:grpSpPr>
          <a:xfrm>
            <a:off x="1082829" y="765539"/>
            <a:ext cx="1857375" cy="2466975"/>
            <a:chOff x="1082829" y="765539"/>
            <a:chExt cx="1857375" cy="2466975"/>
          </a:xfrm>
        </p:grpSpPr>
        <p:grpSp>
          <p:nvGrpSpPr>
            <p:cNvPr id="12" name="Groep 11"/>
            <p:cNvGrpSpPr/>
            <p:nvPr/>
          </p:nvGrpSpPr>
          <p:grpSpPr>
            <a:xfrm>
              <a:off x="1082829" y="765539"/>
              <a:ext cx="1857375" cy="2466975"/>
              <a:chOff x="2515863" y="3772248"/>
              <a:chExt cx="1857375" cy="2466975"/>
            </a:xfrm>
          </p:grpSpPr>
          <p:pic>
            <p:nvPicPr>
              <p:cNvPr id="13" name="Afbeelding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863" y="3772248"/>
                <a:ext cx="1857375" cy="2466975"/>
              </a:xfrm>
              <a:prstGeom prst="rect">
                <a:avLst/>
              </a:prstGeom>
            </p:spPr>
          </p:pic>
          <p:pic>
            <p:nvPicPr>
              <p:cNvPr id="14" name="Afbeelding 13"/>
              <p:cNvPicPr>
                <a:picLocks noChangeAspect="1"/>
              </p:cNvPicPr>
              <p:nvPr/>
            </p:nvPicPr>
            <p:blipFill rotWithShape="1">
              <a:blip r:embed="rId3"/>
              <a:srcRect l="3658" t="15304" r="5619" b="24525"/>
              <a:stretch/>
            </p:blipFill>
            <p:spPr>
              <a:xfrm rot="5400000">
                <a:off x="2815595" y="4746623"/>
                <a:ext cx="1387927" cy="399496"/>
              </a:xfrm>
              <a:prstGeom prst="rect">
                <a:avLst/>
              </a:prstGeom>
            </p:spPr>
          </p:pic>
          <p:sp>
            <p:nvSpPr>
              <p:cNvPr id="15" name="Boog 14"/>
              <p:cNvSpPr/>
              <p:nvPr/>
            </p:nvSpPr>
            <p:spPr>
              <a:xfrm rot="10497840">
                <a:off x="3292056" y="4288855"/>
                <a:ext cx="834501" cy="92044"/>
              </a:xfrm>
              <a:prstGeom prst="arc">
                <a:avLst>
                  <a:gd name="adj1" fmla="val 12336404"/>
                  <a:gd name="adj2" fmla="val 21527518"/>
                </a:avLst>
              </a:prstGeom>
              <a:ln w="952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Boog 4"/>
            <p:cNvSpPr/>
            <p:nvPr/>
          </p:nvSpPr>
          <p:spPr>
            <a:xfrm rot="10598212">
              <a:off x="1829297" y="1992228"/>
              <a:ext cx="865297" cy="71739"/>
            </a:xfrm>
            <a:prstGeom prst="arc">
              <a:avLst/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3:  zoutzuur  en    een roestige spijker    (roest: ijzer(III)oxide)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43200" y="3911160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6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>
                <a:solidFill>
                  <a:schemeClr val="bg1"/>
                </a:solidFill>
              </a:rPr>
              <a:t>(aq)        </a:t>
            </a:r>
            <a:r>
              <a:rPr lang="nl-NL" dirty="0"/>
              <a:t>+     Fe</a:t>
            </a:r>
            <a:r>
              <a:rPr lang="nl-NL" baseline="30000" dirty="0"/>
              <a:t>3+</a:t>
            </a:r>
            <a:r>
              <a:rPr lang="nl-NL" baseline="-30000" dirty="0"/>
              <a:t>2 </a:t>
            </a:r>
            <a:r>
              <a:rPr lang="nl-NL" dirty="0"/>
              <a:t>O</a:t>
            </a:r>
            <a:r>
              <a:rPr lang="nl-NL" baseline="30000" dirty="0"/>
              <a:t>2-</a:t>
            </a:r>
            <a:r>
              <a:rPr lang="nl-NL" baseline="-30000" dirty="0"/>
              <a:t>3 </a:t>
            </a:r>
            <a:r>
              <a:rPr lang="nl-NL" dirty="0">
                <a:solidFill>
                  <a:schemeClr val="bg1"/>
                </a:solidFill>
              </a:rPr>
              <a:t>(s)        </a:t>
            </a:r>
            <a:r>
              <a:rPr lang="nl-NL" dirty="0">
                <a:sym typeface="Wingdings" panose="05000000000000000000" pitchFamily="2" charset="2"/>
              </a:rPr>
              <a:t>  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6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   +      </a:t>
            </a:r>
            <a:r>
              <a:rPr lang="nl-NL" dirty="0"/>
              <a:t>9 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r>
              <a:rPr lang="nl-NL" baseline="-30000" dirty="0"/>
              <a:t>         </a:t>
            </a:r>
            <a:r>
              <a:rPr lang="nl-NL" dirty="0"/>
              <a:t>+    2 Fe</a:t>
            </a:r>
            <a:r>
              <a:rPr lang="nl-NL" baseline="30000" dirty="0"/>
              <a:t>3+</a:t>
            </a:r>
            <a:endParaRPr lang="nl-NL" u="sng" baseline="30000" dirty="0"/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                           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B102810-BA96-4BB4-982E-5511095C6818}"/>
              </a:ext>
            </a:extLst>
          </p:cNvPr>
          <p:cNvSpPr txBox="1"/>
          <p:nvPr/>
        </p:nvSpPr>
        <p:spPr>
          <a:xfrm>
            <a:off x="2762241" y="5423435"/>
            <a:ext cx="361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6 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+  Fe</a:t>
            </a:r>
            <a:r>
              <a:rPr lang="nl-NL" baseline="-30000" dirty="0">
                <a:solidFill>
                  <a:srgbClr val="FF0000"/>
                </a:solidFill>
              </a:rPr>
              <a:t>2 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-30000" dirty="0">
                <a:solidFill>
                  <a:srgbClr val="FF0000"/>
                </a:solidFill>
              </a:rPr>
              <a:t>3 </a:t>
            </a:r>
            <a:r>
              <a:rPr lang="nl-NL" dirty="0">
                <a:solidFill>
                  <a:srgbClr val="FF0000"/>
                </a:solidFill>
              </a:rPr>
              <a:t>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   9</a:t>
            </a:r>
            <a:r>
              <a:rPr lang="nl-NL" baseline="300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  +  2 Fe</a:t>
            </a:r>
            <a:r>
              <a:rPr lang="nl-NL" baseline="30000" dirty="0">
                <a:solidFill>
                  <a:srgbClr val="FF0000"/>
                </a:solidFill>
              </a:rPr>
              <a:t>3+</a:t>
            </a:r>
            <a:endParaRPr lang="nl-NL" u="sng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56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05606102"/>
      </p:ext>
    </p:extLst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              </a:t>
            </a:r>
          </a:p>
          <a:p>
            <a:r>
              <a:rPr lang="nl-NL" dirty="0"/>
              <a:t>             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41DD07EE-63FD-41C8-A4EC-0688136E1C14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Na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</a:t>
            </a:r>
            <a:r>
              <a:rPr lang="nl-NL" baseline="30000" dirty="0">
                <a:solidFill>
                  <a:srgbClr val="FF0000"/>
                </a:solidFill>
              </a:rPr>
              <a:t>-                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Cl</a:t>
            </a:r>
            <a:r>
              <a:rPr lang="nl-NL" baseline="30000" dirty="0">
                <a:solidFill>
                  <a:srgbClr val="FF0000"/>
                </a:solidFill>
              </a:rPr>
              <a:t>- 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2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</a:t>
            </a:r>
            <a:r>
              <a:rPr lang="nl-NL" baseline="30000" dirty="0">
                <a:solidFill>
                  <a:srgbClr val="FF0000"/>
                </a:solidFill>
              </a:rPr>
              <a:t>-           </a:t>
            </a:r>
            <a:r>
              <a:rPr lang="nl-NL" dirty="0">
                <a:solidFill>
                  <a:srgbClr val="FF0000"/>
                </a:solidFill>
              </a:rPr>
              <a:t>+          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baseline="-30000" dirty="0">
                <a:solidFill>
                  <a:srgbClr val="FF0000"/>
                </a:solidFill>
              </a:rPr>
              <a:t>  </a:t>
            </a:r>
            <a:r>
              <a:rPr lang="nl-NL" baseline="-30000" dirty="0"/>
              <a:t>    </a:t>
            </a:r>
            <a:r>
              <a:rPr lang="nl-NL" dirty="0"/>
              <a:t>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  </a:t>
            </a:r>
            <a:r>
              <a:rPr lang="nl-NL" dirty="0">
                <a:solidFill>
                  <a:schemeClr val="bg1"/>
                </a:solidFill>
              </a:rPr>
              <a:t>CH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COOH         +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  </a:t>
            </a:r>
            <a:endParaRPr lang="nl-NL" baseline="30000" dirty="0">
              <a:solidFill>
                <a:srgbClr val="FF0000"/>
              </a:solidFill>
            </a:endParaRPr>
          </a:p>
          <a:p>
            <a:r>
              <a:rPr lang="nl-NL" dirty="0"/>
              <a:t>            </a:t>
            </a:r>
          </a:p>
          <a:p>
            <a:r>
              <a:rPr lang="nl-NL" dirty="0"/>
              <a:t>             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D02BEDE8-6801-48D1-99C2-24F96F82511F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Na</a:t>
            </a:r>
            <a:r>
              <a:rPr lang="nl-NL" baseline="30000" dirty="0"/>
              <a:t>+ </a:t>
            </a:r>
            <a:r>
              <a:rPr lang="nl-NL" dirty="0"/>
              <a:t>+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       </a:t>
            </a:r>
            <a:r>
              <a:rPr lang="nl-NL" dirty="0"/>
              <a:t>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Cl</a:t>
            </a:r>
            <a:r>
              <a:rPr lang="nl-NL" baseline="30000" dirty="0"/>
              <a:t>-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919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</a:t>
            </a:r>
            <a:r>
              <a:rPr lang="nl-NL" dirty="0"/>
              <a:t>+     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baseline="-30000" dirty="0"/>
              <a:t>      </a:t>
            </a:r>
            <a:r>
              <a:rPr lang="nl-NL" dirty="0"/>
              <a:t>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  </a:t>
            </a:r>
            <a:r>
              <a:rPr lang="nl-NL" dirty="0">
                <a:solidFill>
                  <a:schemeClr val="bg1"/>
                </a:solidFill>
              </a:rPr>
              <a:t>CH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COOH         +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</a:p>
          <a:p>
            <a:r>
              <a:rPr lang="nl-NL" dirty="0"/>
              <a:t>            </a:t>
            </a:r>
          </a:p>
          <a:p>
            <a:r>
              <a:rPr lang="nl-NL" dirty="0"/>
              <a:t>             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sp>
        <p:nvSpPr>
          <p:cNvPr id="9" name="Gekromde PIJL-RECHTS 8"/>
          <p:cNvSpPr/>
          <p:nvPr/>
        </p:nvSpPr>
        <p:spPr>
          <a:xfrm rot="5400000" flipH="1">
            <a:off x="2296923" y="4170550"/>
            <a:ext cx="660183" cy="1424982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D02BEDE8-6801-48D1-99C2-24F96F82511F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Na</a:t>
            </a:r>
            <a:r>
              <a:rPr lang="nl-NL" baseline="30000" dirty="0"/>
              <a:t>+ </a:t>
            </a:r>
            <a:r>
              <a:rPr lang="nl-NL" dirty="0"/>
              <a:t>+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       </a:t>
            </a:r>
            <a:r>
              <a:rPr lang="nl-NL" dirty="0"/>
              <a:t>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Cl</a:t>
            </a:r>
            <a:r>
              <a:rPr lang="nl-NL" baseline="30000" dirty="0"/>
              <a:t>-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47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</a:t>
            </a:r>
            <a:r>
              <a:rPr lang="nl-NL" dirty="0"/>
              <a:t>+     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baseline="-30000" dirty="0"/>
              <a:t>      </a:t>
            </a:r>
            <a:r>
              <a:rPr lang="nl-NL" dirty="0"/>
              <a:t>          </a:t>
            </a:r>
            <a:r>
              <a:rPr lang="nl-NL" dirty="0">
                <a:sym typeface="Wingdings" panose="05000000000000000000" pitchFamily="2" charset="2"/>
              </a:rPr>
              <a:t>             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         +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  H</a:t>
            </a:r>
            <a:r>
              <a:rPr lang="nl-NL" baseline="30000" dirty="0"/>
              <a:t>+</a:t>
            </a:r>
          </a:p>
          <a:p>
            <a:r>
              <a:rPr lang="nl-NL" dirty="0"/>
              <a:t>            </a:t>
            </a:r>
          </a:p>
          <a:p>
            <a:r>
              <a:rPr lang="nl-NL" dirty="0"/>
              <a:t>             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sp>
        <p:nvSpPr>
          <p:cNvPr id="9" name="Gekromde PIJL-RECHTS 8"/>
          <p:cNvSpPr/>
          <p:nvPr/>
        </p:nvSpPr>
        <p:spPr>
          <a:xfrm rot="5400000" flipH="1">
            <a:off x="2296923" y="4170550"/>
            <a:ext cx="660183" cy="1424982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26137666-73E3-40B7-B004-1345091E0AC0}"/>
              </a:ext>
            </a:extLst>
          </p:cNvPr>
          <p:cNvGrpSpPr/>
          <p:nvPr/>
        </p:nvGrpSpPr>
        <p:grpSpPr>
          <a:xfrm>
            <a:off x="7059438" y="1083076"/>
            <a:ext cx="1888008" cy="2184949"/>
            <a:chOff x="7059438" y="1083076"/>
            <a:chExt cx="1888008" cy="2184949"/>
          </a:xfrm>
        </p:grpSpPr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616D92F0-6E83-4BCD-84FF-3BD26DF568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912" t="11073" r="-1912" b="360"/>
            <a:stretch/>
          </p:blipFill>
          <p:spPr>
            <a:xfrm>
              <a:off x="7059438" y="1083076"/>
              <a:ext cx="1857375" cy="2184949"/>
            </a:xfrm>
            <a:prstGeom prst="rect">
              <a:avLst/>
            </a:prstGeom>
          </p:spPr>
        </p:pic>
        <p:grpSp>
          <p:nvGrpSpPr>
            <p:cNvPr id="14" name="Groep 13">
              <a:extLst>
                <a:ext uri="{FF2B5EF4-FFF2-40B4-BE49-F238E27FC236}">
                  <a16:creationId xmlns:a16="http://schemas.microsoft.com/office/drawing/2014/main" id="{018F5AAB-36BC-4ED1-879D-C10A75DCFC7B}"/>
                </a:ext>
              </a:extLst>
            </p:cNvPr>
            <p:cNvGrpSpPr/>
            <p:nvPr/>
          </p:nvGrpSpPr>
          <p:grpSpPr>
            <a:xfrm>
              <a:off x="7059438" y="1095375"/>
              <a:ext cx="1888008" cy="2172650"/>
              <a:chOff x="7056294" y="1095375"/>
              <a:chExt cx="1888008" cy="2172650"/>
            </a:xfrm>
          </p:grpSpPr>
          <p:pic>
            <p:nvPicPr>
              <p:cNvPr id="16" name="Afbeelding 15">
                <a:extLst>
                  <a:ext uri="{FF2B5EF4-FFF2-40B4-BE49-F238E27FC236}">
                    <a16:creationId xmlns:a16="http://schemas.microsoft.com/office/drawing/2014/main" id="{775E1697-4547-42A8-9EE2-3D3B52433E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56294" y="1095375"/>
                <a:ext cx="1843200" cy="1171576"/>
              </a:xfrm>
              <a:prstGeom prst="rect">
                <a:avLst/>
              </a:prstGeom>
            </p:spPr>
          </p:pic>
          <p:pic>
            <p:nvPicPr>
              <p:cNvPr id="17" name="Afbeelding 16">
                <a:extLst>
                  <a:ext uri="{FF2B5EF4-FFF2-40B4-BE49-F238E27FC236}">
                    <a16:creationId xmlns:a16="http://schemas.microsoft.com/office/drawing/2014/main" id="{A3179903-EBF4-4E04-9060-F120FD42762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912" t="23154" r="-3561" b="360"/>
              <a:stretch/>
            </p:blipFill>
            <p:spPr>
              <a:xfrm>
                <a:off x="7056294" y="1381125"/>
                <a:ext cx="1888008" cy="1886900"/>
              </a:xfrm>
              <a:prstGeom prst="rect">
                <a:avLst/>
              </a:prstGeom>
            </p:spPr>
          </p:pic>
        </p:grpSp>
        <p:sp>
          <p:nvSpPr>
            <p:cNvPr id="15" name="Boog 14">
              <a:extLst>
                <a:ext uri="{FF2B5EF4-FFF2-40B4-BE49-F238E27FC236}">
                  <a16:creationId xmlns:a16="http://schemas.microsoft.com/office/drawing/2014/main" id="{52C7B72B-6E5B-461B-93C1-E25D0323D19A}"/>
                </a:ext>
              </a:extLst>
            </p:cNvPr>
            <p:cNvSpPr/>
            <p:nvPr/>
          </p:nvSpPr>
          <p:spPr>
            <a:xfrm rot="10800000">
              <a:off x="7251669" y="1292400"/>
              <a:ext cx="1433260" cy="126000"/>
            </a:xfrm>
            <a:prstGeom prst="arc">
              <a:avLst>
                <a:gd name="adj1" fmla="val 10779940"/>
                <a:gd name="adj2" fmla="val 0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44887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Waarneming:		                                          				           	               </a:t>
            </a:r>
            <a:r>
              <a:rPr lang="nl-NL" dirty="0">
                <a:solidFill>
                  <a:srgbClr val="FF0000"/>
                </a:solidFill>
              </a:rPr>
              <a:t>Je ruikt azijn.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115D401A-6443-4DC4-82D8-5E2BB96889A7}"/>
              </a:ext>
            </a:extLst>
          </p:cNvPr>
          <p:cNvSpPr txBox="1"/>
          <p:nvPr/>
        </p:nvSpPr>
        <p:spPr>
          <a:xfrm>
            <a:off x="919000" y="3920037"/>
            <a:ext cx="82125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</a:t>
            </a:r>
            <a:r>
              <a:rPr lang="nl-NL" dirty="0"/>
              <a:t>+     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baseline="-30000" dirty="0"/>
              <a:t>      </a:t>
            </a:r>
            <a:r>
              <a:rPr lang="nl-NL" dirty="0"/>
              <a:t>          </a:t>
            </a:r>
            <a:r>
              <a:rPr lang="nl-NL" dirty="0">
                <a:sym typeface="Wingdings" panose="05000000000000000000" pitchFamily="2" charset="2"/>
              </a:rPr>
              <a:t>             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</a:t>
            </a:r>
            <a:r>
              <a:rPr lang="nl-NL" dirty="0"/>
              <a:t>         +       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endParaRPr lang="nl-NL" u="sng" baseline="30000" dirty="0"/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  </a:t>
            </a:r>
            <a:endParaRPr lang="nl-NL" baseline="30000" dirty="0"/>
          </a:p>
          <a:p>
            <a:r>
              <a:rPr lang="nl-NL" dirty="0"/>
              <a:t>            </a:t>
            </a: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sp>
        <p:nvSpPr>
          <p:cNvPr id="13" name="Boog 12">
            <a:extLst>
              <a:ext uri="{FF2B5EF4-FFF2-40B4-BE49-F238E27FC236}">
                <a16:creationId xmlns:a16="http://schemas.microsoft.com/office/drawing/2014/main" id="{274513C7-638D-46C7-80A5-06E44B610B73}"/>
              </a:ext>
            </a:extLst>
          </p:cNvPr>
          <p:cNvSpPr/>
          <p:nvPr/>
        </p:nvSpPr>
        <p:spPr>
          <a:xfrm rot="10800000">
            <a:off x="7248525" y="1292400"/>
            <a:ext cx="1433260" cy="126000"/>
          </a:xfrm>
          <a:prstGeom prst="arc">
            <a:avLst>
              <a:gd name="adj1" fmla="val 10779940"/>
              <a:gd name="adj2" fmla="val 0"/>
            </a:avLst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EFD8715E-C5FA-4E01-9AFB-3431870BE344}"/>
              </a:ext>
            </a:extLst>
          </p:cNvPr>
          <p:cNvGrpSpPr/>
          <p:nvPr/>
        </p:nvGrpSpPr>
        <p:grpSpPr>
          <a:xfrm>
            <a:off x="7059438" y="1083076"/>
            <a:ext cx="1888008" cy="2184949"/>
            <a:chOff x="7059438" y="1083076"/>
            <a:chExt cx="1888008" cy="2184949"/>
          </a:xfrm>
        </p:grpSpPr>
        <p:pic>
          <p:nvPicPr>
            <p:cNvPr id="15" name="Afbeelding 14">
              <a:extLst>
                <a:ext uri="{FF2B5EF4-FFF2-40B4-BE49-F238E27FC236}">
                  <a16:creationId xmlns:a16="http://schemas.microsoft.com/office/drawing/2014/main" id="{9A0FE2EE-76D5-4CEB-9A40-352DC1F768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912" t="11073" r="-1912" b="360"/>
            <a:stretch/>
          </p:blipFill>
          <p:spPr>
            <a:xfrm>
              <a:off x="7059438" y="1083076"/>
              <a:ext cx="1857375" cy="2184949"/>
            </a:xfrm>
            <a:prstGeom prst="rect">
              <a:avLst/>
            </a:prstGeom>
          </p:spPr>
        </p:pic>
        <p:grpSp>
          <p:nvGrpSpPr>
            <p:cNvPr id="16" name="Groep 15">
              <a:extLst>
                <a:ext uri="{FF2B5EF4-FFF2-40B4-BE49-F238E27FC236}">
                  <a16:creationId xmlns:a16="http://schemas.microsoft.com/office/drawing/2014/main" id="{3FE19A63-95FD-4AC2-AFBC-E03C31F6A1BE}"/>
                </a:ext>
              </a:extLst>
            </p:cNvPr>
            <p:cNvGrpSpPr/>
            <p:nvPr/>
          </p:nvGrpSpPr>
          <p:grpSpPr>
            <a:xfrm>
              <a:off x="7059438" y="1095375"/>
              <a:ext cx="1888008" cy="2172650"/>
              <a:chOff x="7056294" y="1095375"/>
              <a:chExt cx="1888008" cy="2172650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9F7F6A4E-ECA6-4199-85AB-E40AF230BA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56294" y="1095375"/>
                <a:ext cx="1843200" cy="1171576"/>
              </a:xfrm>
              <a:prstGeom prst="rect">
                <a:avLst/>
              </a:prstGeom>
            </p:spPr>
          </p:pic>
          <p:pic>
            <p:nvPicPr>
              <p:cNvPr id="19" name="Afbeelding 18">
                <a:extLst>
                  <a:ext uri="{FF2B5EF4-FFF2-40B4-BE49-F238E27FC236}">
                    <a16:creationId xmlns:a16="http://schemas.microsoft.com/office/drawing/2014/main" id="{3F8D5B8F-14C2-40BE-854D-16109AC8CF9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912" t="23154" r="-3561" b="360"/>
              <a:stretch/>
            </p:blipFill>
            <p:spPr>
              <a:xfrm>
                <a:off x="7056294" y="1381125"/>
                <a:ext cx="1888008" cy="1886900"/>
              </a:xfrm>
              <a:prstGeom prst="rect">
                <a:avLst/>
              </a:prstGeom>
            </p:spPr>
          </p:pic>
        </p:grpSp>
        <p:sp>
          <p:nvSpPr>
            <p:cNvPr id="17" name="Boog 16">
              <a:extLst>
                <a:ext uri="{FF2B5EF4-FFF2-40B4-BE49-F238E27FC236}">
                  <a16:creationId xmlns:a16="http://schemas.microsoft.com/office/drawing/2014/main" id="{41E21331-856E-45B5-9AF1-7CF2262D6697}"/>
                </a:ext>
              </a:extLst>
            </p:cNvPr>
            <p:cNvSpPr/>
            <p:nvPr/>
          </p:nvSpPr>
          <p:spPr>
            <a:xfrm rot="10800000">
              <a:off x="7251669" y="1292400"/>
              <a:ext cx="1433260" cy="126000"/>
            </a:xfrm>
            <a:prstGeom prst="arc">
              <a:avLst>
                <a:gd name="adj1" fmla="val 10779940"/>
                <a:gd name="adj2" fmla="val 0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23103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</a:t>
            </a:r>
            <a:r>
              <a:rPr lang="nl-NL" dirty="0"/>
              <a:t>+          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baseline="-30000" dirty="0"/>
              <a:t>      </a:t>
            </a:r>
            <a:r>
              <a:rPr lang="nl-NL" dirty="0"/>
              <a:t>          </a:t>
            </a:r>
            <a:r>
              <a:rPr lang="nl-NL" dirty="0">
                <a:sym typeface="Wingdings" panose="05000000000000000000" pitchFamily="2" charset="2"/>
              </a:rPr>
              <a:t>              </a:t>
            </a:r>
            <a:r>
              <a:rPr lang="nl-NL" dirty="0"/>
              <a:t>CH</a:t>
            </a:r>
            <a:r>
              <a:rPr lang="nl-NL" baseline="-30000" dirty="0"/>
              <a:t>3</a:t>
            </a:r>
            <a:r>
              <a:rPr lang="nl-NL" dirty="0"/>
              <a:t>COOH         +       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endParaRPr lang="nl-NL" u="sng" baseline="30000" dirty="0"/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          Na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                  Cl</a:t>
            </a:r>
            <a:r>
              <a:rPr lang="nl-NL" baseline="30000" dirty="0">
                <a:solidFill>
                  <a:srgbClr val="FF0000"/>
                </a:solidFill>
              </a:rPr>
              <a:t>- </a:t>
            </a:r>
            <a:r>
              <a:rPr lang="nl-NL" dirty="0">
                <a:solidFill>
                  <a:srgbClr val="FF0000"/>
                </a:solidFill>
              </a:rPr>
              <a:t>                                               Na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dirty="0">
                <a:solidFill>
                  <a:srgbClr val="FF0000"/>
                </a:solidFill>
              </a:rPr>
              <a:t>                Cl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EDE6A83F-7C74-43E0-9409-0C94D8A09149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Na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baseline="30000" dirty="0"/>
              <a:t> </a:t>
            </a:r>
            <a:r>
              <a:rPr lang="nl-NL" dirty="0"/>
              <a:t>+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                  </a:t>
            </a:r>
            <a:r>
              <a:rPr lang="nl-NL" dirty="0"/>
              <a:t>H</a:t>
            </a:r>
            <a:r>
              <a:rPr lang="nl-NL" baseline="-30000" dirty="0"/>
              <a:t>3</a:t>
            </a:r>
            <a:r>
              <a:rPr lang="nl-NL" dirty="0"/>
              <a:t>O</a:t>
            </a:r>
            <a:r>
              <a:rPr lang="nl-NL" baseline="30000" dirty="0"/>
              <a:t>+ </a:t>
            </a:r>
            <a:r>
              <a:rPr lang="nl-NL" dirty="0"/>
              <a:t>+ </a:t>
            </a:r>
            <a:r>
              <a:rPr lang="nl-NL" dirty="0">
                <a:solidFill>
                  <a:srgbClr val="FF0000"/>
                </a:solidFill>
              </a:rPr>
              <a:t>Cl</a:t>
            </a:r>
            <a:r>
              <a:rPr lang="nl-NL" baseline="30000" dirty="0">
                <a:solidFill>
                  <a:srgbClr val="FF0000"/>
                </a:solidFill>
              </a:rPr>
              <a:t>- </a:t>
            </a:r>
            <a:r>
              <a:rPr lang="nl-NL" baseline="30000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47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4:  </a:t>
            </a:r>
            <a:r>
              <a:rPr lang="nl-NL" dirty="0" err="1"/>
              <a:t>natriumethanoaatoplossing</a:t>
            </a:r>
            <a:r>
              <a:rPr lang="nl-NL" dirty="0"/>
              <a:t>  en zoutzuur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</a:t>
            </a:r>
            <a:r>
              <a:rPr lang="nl-NL" baseline="30000" dirty="0">
                <a:solidFill>
                  <a:srgbClr val="FF0000"/>
                </a:solidFill>
              </a:rPr>
              <a:t>-           </a:t>
            </a:r>
            <a:r>
              <a:rPr lang="nl-NL" dirty="0">
                <a:solidFill>
                  <a:srgbClr val="FF0000"/>
                </a:solidFill>
              </a:rPr>
              <a:t>+          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O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baseline="-30000" dirty="0">
                <a:solidFill>
                  <a:srgbClr val="FF0000"/>
                </a:solidFill>
              </a:rPr>
              <a:t>      </a:t>
            </a:r>
            <a:r>
              <a:rPr lang="nl-NL" dirty="0">
                <a:solidFill>
                  <a:srgbClr val="FF0000"/>
                </a:solidFill>
              </a:rPr>
              <a:t>   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             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         +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endParaRPr lang="nl-NL" u="sng" baseline="30000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          </a:t>
            </a:r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8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  <a:endParaRPr lang="nl-NL" baseline="30000" dirty="0"/>
          </a:p>
        </p:txBody>
      </p:sp>
    </p:spTree>
    <p:extLst>
      <p:ext uri="{BB962C8B-B14F-4D97-AF65-F5344CB8AC3E}">
        <p14:creationId xmlns:p14="http://schemas.microsoft.com/office/powerpoint/2010/main" val="165237624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</a:t>
            </a:r>
            <a:r>
              <a:rPr lang="nl-NL" dirty="0">
                <a:solidFill>
                  <a:schemeClr val="bg1"/>
                </a:solidFill>
              </a:rPr>
              <a:t> 2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 (</a:t>
            </a:r>
            <a:r>
              <a:rPr lang="nl-NL" dirty="0" err="1">
                <a:solidFill>
                  <a:srgbClr val="FF0000"/>
                </a:solidFill>
              </a:rPr>
              <a:t>aq</a:t>
            </a:r>
            <a:r>
              <a:rPr lang="nl-NL" dirty="0">
                <a:solidFill>
                  <a:srgbClr val="FF0000"/>
                </a:solidFill>
              </a:rPr>
              <a:t>)      </a:t>
            </a:r>
            <a:r>
              <a:rPr lang="nl-NL" dirty="0">
                <a:solidFill>
                  <a:schemeClr val="bg1"/>
                </a:solidFill>
              </a:rPr>
              <a:t>+</a:t>
            </a:r>
            <a:r>
              <a:rPr lang="nl-NL" dirty="0"/>
              <a:t>      </a:t>
            </a:r>
            <a:r>
              <a:rPr lang="nl-NL" dirty="0">
                <a:solidFill>
                  <a:srgbClr val="FF0000"/>
                </a:solidFill>
              </a:rPr>
              <a:t>Ca</a:t>
            </a:r>
            <a:r>
              <a:rPr lang="nl-NL" baseline="30000" dirty="0">
                <a:solidFill>
                  <a:srgbClr val="FF0000"/>
                </a:solidFill>
              </a:rPr>
              <a:t>2+ </a:t>
            </a:r>
            <a:r>
              <a:rPr lang="nl-NL" dirty="0">
                <a:solidFill>
                  <a:srgbClr val="FF0000"/>
                </a:solidFill>
              </a:rPr>
              <a:t>CO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(s)</a:t>
            </a:r>
          </a:p>
          <a:p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E4DE63C6-1D41-6840-DB62-AD17F2A31EC1}"/>
              </a:ext>
            </a:extLst>
          </p:cNvPr>
          <p:cNvSpPr/>
          <p:nvPr/>
        </p:nvSpPr>
        <p:spPr>
          <a:xfrm>
            <a:off x="6886575" y="254979"/>
            <a:ext cx="742950" cy="8307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3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8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ECBE5316-24A6-428F-864E-8626839254D5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Cl</a:t>
            </a:r>
            <a:r>
              <a:rPr lang="nl-NL" baseline="30000" dirty="0">
                <a:solidFill>
                  <a:srgbClr val="FF0000"/>
                </a:solidFill>
              </a:rPr>
              <a:t>-                         </a:t>
            </a:r>
            <a:r>
              <a:rPr lang="nl-NL" dirty="0">
                <a:solidFill>
                  <a:srgbClr val="FF0000"/>
                </a:solidFill>
              </a:rPr>
              <a:t>Na</a:t>
            </a:r>
            <a:r>
              <a:rPr lang="nl-NL" baseline="30000" dirty="0">
                <a:solidFill>
                  <a:srgbClr val="FF0000"/>
                </a:solidFill>
              </a:rPr>
              <a:t>+ </a:t>
            </a:r>
            <a:r>
              <a:rPr lang="nl-NL" dirty="0">
                <a:solidFill>
                  <a:srgbClr val="FF0000"/>
                </a:solidFill>
              </a:rPr>
              <a:t>+ OH</a:t>
            </a:r>
            <a:r>
              <a:rPr lang="nl-NL" baseline="30000" dirty="0">
                <a:solidFill>
                  <a:srgbClr val="FF0000"/>
                </a:solidFill>
              </a:rPr>
              <a:t>- 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48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30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+                </a:t>
            </a:r>
            <a:r>
              <a:rPr lang="nl-NL" dirty="0">
                <a:solidFill>
                  <a:srgbClr val="FF0000"/>
                </a:solidFill>
              </a:rPr>
              <a:t>+         OH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r>
              <a:rPr lang="nl-NL" baseline="-30000" dirty="0">
                <a:solidFill>
                  <a:srgbClr val="FF0000"/>
                </a:solidFill>
              </a:rPr>
              <a:t>   </a:t>
            </a:r>
            <a:r>
              <a:rPr lang="nl-NL" baseline="-30000" dirty="0"/>
              <a:t>   </a:t>
            </a:r>
            <a:r>
              <a:rPr lang="nl-NL" dirty="0"/>
              <a:t>             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     </a:t>
            </a:r>
            <a:r>
              <a:rPr lang="nl-NL" dirty="0">
                <a:solidFill>
                  <a:schemeClr val="bg1"/>
                </a:solidFill>
              </a:rPr>
              <a:t>NH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        +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957E7749-A822-4812-ACBD-73E98BB14C45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NH</a:t>
            </a:r>
            <a:r>
              <a:rPr lang="nl-NL" baseline="-25000" dirty="0"/>
              <a:t>4</a:t>
            </a:r>
            <a:r>
              <a:rPr lang="nl-NL" baseline="30000" dirty="0"/>
              <a:t>+ </a:t>
            </a:r>
            <a:r>
              <a:rPr lang="nl-NL" dirty="0"/>
              <a:t>+ Cl</a:t>
            </a:r>
            <a:r>
              <a:rPr lang="nl-NL" baseline="30000" dirty="0"/>
              <a:t>-                         </a:t>
            </a:r>
            <a:r>
              <a:rPr lang="nl-NL" dirty="0"/>
              <a:t>Na</a:t>
            </a:r>
            <a:r>
              <a:rPr lang="nl-NL" baseline="30000" dirty="0"/>
              <a:t>+ </a:t>
            </a:r>
            <a:r>
              <a:rPr lang="nl-NL" dirty="0"/>
              <a:t>+ OH</a:t>
            </a:r>
            <a:r>
              <a:rPr lang="nl-NL" baseline="30000" dirty="0"/>
              <a:t>-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841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NH</a:t>
            </a:r>
            <a:r>
              <a:rPr lang="nl-NL" baseline="-30000" dirty="0"/>
              <a:t>4</a:t>
            </a:r>
            <a:r>
              <a:rPr lang="nl-NL" baseline="30000" dirty="0"/>
              <a:t>+                </a:t>
            </a:r>
            <a:r>
              <a:rPr lang="nl-NL" dirty="0"/>
              <a:t>+         OH</a:t>
            </a:r>
            <a:r>
              <a:rPr lang="nl-NL" baseline="30000" dirty="0"/>
              <a:t>-</a:t>
            </a:r>
            <a:r>
              <a:rPr lang="nl-NL" baseline="-30000" dirty="0"/>
              <a:t>      </a:t>
            </a:r>
            <a:r>
              <a:rPr lang="nl-NL" dirty="0"/>
              <a:t>                  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                </a:t>
            </a:r>
            <a:r>
              <a:rPr lang="nl-NL" dirty="0">
                <a:solidFill>
                  <a:schemeClr val="bg1"/>
                </a:solidFill>
              </a:rPr>
              <a:t>NH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        +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</a:t>
            </a:r>
            <a:endParaRPr lang="nl-NL" u="sng" baseline="30000" dirty="0">
              <a:solidFill>
                <a:schemeClr val="bg1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305060" y="4027328"/>
            <a:ext cx="603686" cy="1675272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1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>
            <a:extLst>
              <a:ext uri="{FF2B5EF4-FFF2-40B4-BE49-F238E27FC236}">
                <a16:creationId xmlns:a16="http://schemas.microsoft.com/office/drawing/2014/main" id="{14F28865-BAF6-4906-9BC0-E2F170188CFE}"/>
              </a:ext>
            </a:extLst>
          </p:cNvPr>
          <p:cNvGrpSpPr/>
          <p:nvPr/>
        </p:nvGrpSpPr>
        <p:grpSpPr>
          <a:xfrm>
            <a:off x="6305550" y="913336"/>
            <a:ext cx="3381375" cy="2377564"/>
            <a:chOff x="6305550" y="913336"/>
            <a:chExt cx="3381375" cy="2377564"/>
          </a:xfrm>
        </p:grpSpPr>
        <p:grpSp>
          <p:nvGrpSpPr>
            <p:cNvPr id="13" name="Groep 12">
              <a:extLst>
                <a:ext uri="{FF2B5EF4-FFF2-40B4-BE49-F238E27FC236}">
                  <a16:creationId xmlns:a16="http://schemas.microsoft.com/office/drawing/2014/main" id="{5DD98E6E-34D3-4E9A-98F9-1E5E0361F258}"/>
                </a:ext>
              </a:extLst>
            </p:cNvPr>
            <p:cNvGrpSpPr/>
            <p:nvPr/>
          </p:nvGrpSpPr>
          <p:grpSpPr>
            <a:xfrm>
              <a:off x="6305550" y="913336"/>
              <a:ext cx="3381375" cy="2095500"/>
              <a:chOff x="6305550" y="913336"/>
              <a:chExt cx="3381375" cy="2095500"/>
            </a:xfrm>
          </p:grpSpPr>
          <p:pic>
            <p:nvPicPr>
              <p:cNvPr id="16" name="Afbeelding 15">
                <a:extLst>
                  <a:ext uri="{FF2B5EF4-FFF2-40B4-BE49-F238E27FC236}">
                    <a16:creationId xmlns:a16="http://schemas.microsoft.com/office/drawing/2014/main" id="{622AF170-3353-46A7-96B4-4EB66D82BB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5550" y="913336"/>
                <a:ext cx="3381375" cy="2095500"/>
              </a:xfrm>
              <a:prstGeom prst="rect">
                <a:avLst/>
              </a:prstGeom>
            </p:spPr>
          </p:pic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38611374-EE18-4D67-BE54-7C6DCCCB798B}"/>
                  </a:ext>
                </a:extLst>
              </p:cNvPr>
              <p:cNvSpPr/>
              <p:nvPr/>
            </p:nvSpPr>
            <p:spPr>
              <a:xfrm>
                <a:off x="6305550" y="2428875"/>
                <a:ext cx="2962275" cy="4286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A5241877-1A70-45D0-992F-A6CC544AE3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912" t="24082" r="-1912" b="-566"/>
            <a:stretch/>
          </p:blipFill>
          <p:spPr>
            <a:xfrm>
              <a:off x="7056294" y="1404000"/>
              <a:ext cx="1857375" cy="1886900"/>
            </a:xfrm>
            <a:prstGeom prst="rect">
              <a:avLst/>
            </a:prstGeom>
          </p:spPr>
        </p:pic>
        <p:sp>
          <p:nvSpPr>
            <p:cNvPr id="15" name="Boog 14">
              <a:extLst>
                <a:ext uri="{FF2B5EF4-FFF2-40B4-BE49-F238E27FC236}">
                  <a16:creationId xmlns:a16="http://schemas.microsoft.com/office/drawing/2014/main" id="{2BF93047-FF07-47BE-A62E-52DC833B3277}"/>
                </a:ext>
              </a:extLst>
            </p:cNvPr>
            <p:cNvSpPr/>
            <p:nvPr/>
          </p:nvSpPr>
          <p:spPr>
            <a:xfrm rot="10800000">
              <a:off x="7248525" y="1292400"/>
              <a:ext cx="1433260" cy="126000"/>
            </a:xfrm>
            <a:prstGeom prst="arc">
              <a:avLst>
                <a:gd name="adj1" fmla="val 10779940"/>
                <a:gd name="adj2" fmla="val 0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4961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NH</a:t>
            </a:r>
            <a:r>
              <a:rPr lang="nl-NL" baseline="-30000" dirty="0"/>
              <a:t>4</a:t>
            </a:r>
            <a:r>
              <a:rPr lang="nl-NL" baseline="30000" dirty="0"/>
              <a:t>+                </a:t>
            </a:r>
            <a:r>
              <a:rPr lang="nl-NL" dirty="0"/>
              <a:t>+         OH</a:t>
            </a:r>
            <a:r>
              <a:rPr lang="nl-NL" baseline="30000" dirty="0"/>
              <a:t>-</a:t>
            </a:r>
            <a:r>
              <a:rPr lang="nl-NL" baseline="-30000" dirty="0"/>
              <a:t>      </a:t>
            </a:r>
            <a:r>
              <a:rPr lang="nl-NL" dirty="0"/>
              <a:t>                       </a:t>
            </a:r>
            <a:r>
              <a:rPr lang="nl-NL" dirty="0">
                <a:sym typeface="Wingdings" panose="05000000000000000000" pitchFamily="2" charset="2"/>
              </a:rPr>
              <a:t>            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        +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</a:p>
          <a:p>
            <a:r>
              <a:rPr lang="nl-NL" dirty="0"/>
              <a:t>                            H</a:t>
            </a:r>
            <a:r>
              <a:rPr lang="nl-NL" baseline="30000" dirty="0"/>
              <a:t>+</a:t>
            </a:r>
            <a:endParaRPr lang="nl-NL" dirty="0"/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305060" y="4027328"/>
            <a:ext cx="603686" cy="1675272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4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4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2" name="Boog 1">
            <a:extLst>
              <a:ext uri="{FF2B5EF4-FFF2-40B4-BE49-F238E27FC236}">
                <a16:creationId xmlns:a16="http://schemas.microsoft.com/office/drawing/2014/main" id="{E24A881F-05E8-6F3F-C42E-7BF3226A0345}"/>
              </a:ext>
            </a:extLst>
          </p:cNvPr>
          <p:cNvSpPr/>
          <p:nvPr/>
        </p:nvSpPr>
        <p:spPr>
          <a:xfrm>
            <a:off x="7248525" y="1285200"/>
            <a:ext cx="1433260" cy="126000"/>
          </a:xfrm>
          <a:prstGeom prst="arc">
            <a:avLst>
              <a:gd name="adj1" fmla="val 10779940"/>
              <a:gd name="adj2" fmla="val 0"/>
            </a:avLst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665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/>
          <p:nvPr/>
        </p:nvSpPr>
        <p:spPr>
          <a:xfrm>
            <a:off x="919000" y="3920037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NH</a:t>
            </a:r>
            <a:r>
              <a:rPr lang="nl-NL" baseline="-30000" dirty="0"/>
              <a:t>4</a:t>
            </a:r>
            <a:r>
              <a:rPr lang="nl-NL" baseline="30000" dirty="0"/>
              <a:t>+                </a:t>
            </a:r>
            <a:r>
              <a:rPr lang="nl-NL" dirty="0"/>
              <a:t>+         OH</a:t>
            </a:r>
            <a:r>
              <a:rPr lang="nl-NL" baseline="30000" dirty="0"/>
              <a:t>-</a:t>
            </a:r>
            <a:r>
              <a:rPr lang="nl-NL" baseline="-30000" dirty="0"/>
              <a:t>      </a:t>
            </a:r>
            <a:r>
              <a:rPr lang="nl-NL" dirty="0"/>
              <a:t>                       </a:t>
            </a:r>
            <a:r>
              <a:rPr lang="nl-NL" dirty="0">
                <a:sym typeface="Wingdings" panose="05000000000000000000" pitchFamily="2" charset="2"/>
              </a:rPr>
              <a:t>            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       +     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endParaRPr lang="nl-NL" u="sng" baseline="30000" dirty="0"/>
          </a:p>
          <a:p>
            <a:r>
              <a:rPr lang="nl-NL" dirty="0"/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  <a:endParaRPr lang="nl-NL" baseline="30000" dirty="0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grpSp>
        <p:nvGrpSpPr>
          <p:cNvPr id="13" name="Groep 12">
            <a:extLst>
              <a:ext uri="{FF2B5EF4-FFF2-40B4-BE49-F238E27FC236}">
                <a16:creationId xmlns:a16="http://schemas.microsoft.com/office/drawing/2014/main" id="{4FC1E86A-3FD5-F2E2-C3F0-2082B715A211}"/>
              </a:ext>
            </a:extLst>
          </p:cNvPr>
          <p:cNvGrpSpPr/>
          <p:nvPr/>
        </p:nvGrpSpPr>
        <p:grpSpPr>
          <a:xfrm>
            <a:off x="6305550" y="913336"/>
            <a:ext cx="3381375" cy="2377564"/>
            <a:chOff x="6305550" y="913336"/>
            <a:chExt cx="3381375" cy="2377564"/>
          </a:xfrm>
        </p:grpSpPr>
        <p:grpSp>
          <p:nvGrpSpPr>
            <p:cNvPr id="26" name="Groep 25">
              <a:extLst>
                <a:ext uri="{FF2B5EF4-FFF2-40B4-BE49-F238E27FC236}">
                  <a16:creationId xmlns:a16="http://schemas.microsoft.com/office/drawing/2014/main" id="{9E3E67A2-C809-446A-AB9D-E666807830ED}"/>
                </a:ext>
              </a:extLst>
            </p:cNvPr>
            <p:cNvGrpSpPr/>
            <p:nvPr/>
          </p:nvGrpSpPr>
          <p:grpSpPr>
            <a:xfrm>
              <a:off x="6305550" y="913336"/>
              <a:ext cx="3381375" cy="2377564"/>
              <a:chOff x="6305550" y="913336"/>
              <a:chExt cx="3381375" cy="2377564"/>
            </a:xfrm>
          </p:grpSpPr>
          <p:grpSp>
            <p:nvGrpSpPr>
              <p:cNvPr id="27" name="Groep 26">
                <a:extLst>
                  <a:ext uri="{FF2B5EF4-FFF2-40B4-BE49-F238E27FC236}">
                    <a16:creationId xmlns:a16="http://schemas.microsoft.com/office/drawing/2014/main" id="{3CB7FD15-A22A-4A09-B98C-C96662A12E09}"/>
                  </a:ext>
                </a:extLst>
              </p:cNvPr>
              <p:cNvGrpSpPr/>
              <p:nvPr/>
            </p:nvGrpSpPr>
            <p:grpSpPr>
              <a:xfrm>
                <a:off x="6305550" y="913336"/>
                <a:ext cx="3381375" cy="2095500"/>
                <a:chOff x="6305550" y="913336"/>
                <a:chExt cx="3381375" cy="2095500"/>
              </a:xfrm>
            </p:grpSpPr>
            <p:pic>
              <p:nvPicPr>
                <p:cNvPr id="30" name="Afbeelding 29">
                  <a:extLst>
                    <a:ext uri="{FF2B5EF4-FFF2-40B4-BE49-F238E27FC236}">
                      <a16:creationId xmlns:a16="http://schemas.microsoft.com/office/drawing/2014/main" id="{AEBCEE5F-F144-4141-8805-83689F1024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05550" y="913336"/>
                  <a:ext cx="3381375" cy="2095500"/>
                </a:xfrm>
                <a:prstGeom prst="rect">
                  <a:avLst/>
                </a:prstGeom>
              </p:spPr>
            </p:pic>
            <p:sp>
              <p:nvSpPr>
                <p:cNvPr id="31" name="Rechthoek 30">
                  <a:extLst>
                    <a:ext uri="{FF2B5EF4-FFF2-40B4-BE49-F238E27FC236}">
                      <a16:creationId xmlns:a16="http://schemas.microsoft.com/office/drawing/2014/main" id="{0A2188DA-EAE9-4E45-B62D-FD07A70372E2}"/>
                    </a:ext>
                  </a:extLst>
                </p:cNvPr>
                <p:cNvSpPr/>
                <p:nvPr/>
              </p:nvSpPr>
              <p:spPr>
                <a:xfrm>
                  <a:off x="6305550" y="2428875"/>
                  <a:ext cx="2962275" cy="4286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pic>
            <p:nvPicPr>
              <p:cNvPr id="28" name="Afbeelding 27">
                <a:extLst>
                  <a:ext uri="{FF2B5EF4-FFF2-40B4-BE49-F238E27FC236}">
                    <a16:creationId xmlns:a16="http://schemas.microsoft.com/office/drawing/2014/main" id="{6A9A0265-882F-408A-809B-A81DF63C53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1912" t="24082" r="-1912" b="-566"/>
              <a:stretch/>
            </p:blipFill>
            <p:spPr>
              <a:xfrm>
                <a:off x="7056294" y="1404000"/>
                <a:ext cx="1857375" cy="1886900"/>
              </a:xfrm>
              <a:prstGeom prst="rect">
                <a:avLst/>
              </a:prstGeom>
            </p:spPr>
          </p:pic>
          <p:sp>
            <p:nvSpPr>
              <p:cNvPr id="29" name="Boog 28">
                <a:extLst>
                  <a:ext uri="{FF2B5EF4-FFF2-40B4-BE49-F238E27FC236}">
                    <a16:creationId xmlns:a16="http://schemas.microsoft.com/office/drawing/2014/main" id="{6810F13B-754E-444F-B8C5-B1F2AAEF99F7}"/>
                  </a:ext>
                </a:extLst>
              </p:cNvPr>
              <p:cNvSpPr/>
              <p:nvPr/>
            </p:nvSpPr>
            <p:spPr>
              <a:xfrm rot="10800000">
                <a:off x="7248525" y="1292400"/>
                <a:ext cx="1433260" cy="126000"/>
              </a:xfrm>
              <a:prstGeom prst="arc">
                <a:avLst>
                  <a:gd name="adj1" fmla="val 10779940"/>
                  <a:gd name="adj2" fmla="val 0"/>
                </a:avLst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0" name="Boog 9">
              <a:extLst>
                <a:ext uri="{FF2B5EF4-FFF2-40B4-BE49-F238E27FC236}">
                  <a16:creationId xmlns:a16="http://schemas.microsoft.com/office/drawing/2014/main" id="{CFB4E122-B49D-72A2-D0A2-FFD89225B3D4}"/>
                </a:ext>
              </a:extLst>
            </p:cNvPr>
            <p:cNvSpPr/>
            <p:nvPr/>
          </p:nvSpPr>
          <p:spPr>
            <a:xfrm>
              <a:off x="7248525" y="1285200"/>
              <a:ext cx="1433260" cy="126000"/>
            </a:xfrm>
            <a:prstGeom prst="arc">
              <a:avLst>
                <a:gd name="adj1" fmla="val 10779940"/>
                <a:gd name="adj2" fmla="val 0"/>
              </a:avLst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955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Waarneming:		                                          				           	        </a:t>
            </a:r>
            <a:r>
              <a:rPr lang="nl-NL" dirty="0">
                <a:solidFill>
                  <a:srgbClr val="FF0000"/>
                </a:solidFill>
              </a:rPr>
              <a:t>Je ruikt een scherpe geur</a:t>
            </a:r>
          </a:p>
        </p:txBody>
      </p:sp>
    </p:spTree>
    <p:extLst>
      <p:ext uri="{BB962C8B-B14F-4D97-AF65-F5344CB8AC3E}">
        <p14:creationId xmlns:p14="http://schemas.microsoft.com/office/powerpoint/2010/main" val="168910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NH</a:t>
            </a:r>
            <a:r>
              <a:rPr lang="nl-NL" baseline="-30000" dirty="0"/>
              <a:t>4</a:t>
            </a:r>
            <a:r>
              <a:rPr lang="nl-NL" baseline="30000" dirty="0"/>
              <a:t>+                </a:t>
            </a:r>
            <a:r>
              <a:rPr lang="nl-NL" dirty="0"/>
              <a:t>+         OH</a:t>
            </a:r>
            <a:r>
              <a:rPr lang="nl-NL" baseline="30000" dirty="0"/>
              <a:t>-</a:t>
            </a:r>
            <a:r>
              <a:rPr lang="nl-NL" baseline="-30000" dirty="0"/>
              <a:t>      </a:t>
            </a:r>
            <a:r>
              <a:rPr lang="nl-NL" dirty="0"/>
              <a:t>                       </a:t>
            </a:r>
            <a:r>
              <a:rPr lang="nl-NL" dirty="0">
                <a:sym typeface="Wingdings" panose="05000000000000000000" pitchFamily="2" charset="2"/>
              </a:rPr>
              <a:t>                 </a:t>
            </a:r>
            <a:r>
              <a:rPr lang="nl-NL" dirty="0"/>
              <a:t>NH</a:t>
            </a:r>
            <a:r>
              <a:rPr lang="nl-NL" baseline="-30000" dirty="0"/>
              <a:t>3</a:t>
            </a:r>
            <a:r>
              <a:rPr lang="nl-NL" dirty="0"/>
              <a:t>        +     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</a:t>
            </a:r>
            <a:endParaRPr lang="nl-NL" u="sng" baseline="30000" dirty="0"/>
          </a:p>
          <a:p>
            <a:r>
              <a:rPr lang="nl-NL" dirty="0">
                <a:solidFill>
                  <a:srgbClr val="FF0000"/>
                </a:solidFill>
              </a:rPr>
              <a:t>      </a:t>
            </a:r>
          </a:p>
          <a:p>
            <a:r>
              <a:rPr lang="nl-NL" dirty="0">
                <a:solidFill>
                  <a:srgbClr val="FF0000"/>
                </a:solidFill>
              </a:rPr>
              <a:t>             Cl</a:t>
            </a:r>
            <a:r>
              <a:rPr lang="nl-NL" baseline="30000" dirty="0">
                <a:solidFill>
                  <a:srgbClr val="FF0000"/>
                </a:solidFill>
              </a:rPr>
              <a:t>-                                     </a:t>
            </a:r>
            <a:r>
              <a:rPr lang="nl-NL" dirty="0">
                <a:solidFill>
                  <a:srgbClr val="FF0000"/>
                </a:solidFill>
              </a:rPr>
              <a:t>Na</a:t>
            </a:r>
            <a:r>
              <a:rPr lang="nl-NL" baseline="30000" dirty="0">
                <a:solidFill>
                  <a:srgbClr val="FF0000"/>
                </a:solidFill>
              </a:rPr>
              <a:t>+                           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 Na</a:t>
            </a:r>
            <a:r>
              <a:rPr lang="nl-NL" baseline="30000" dirty="0">
                <a:solidFill>
                  <a:srgbClr val="FF0000"/>
                </a:solidFill>
              </a:rPr>
              <a:t>+                 </a:t>
            </a:r>
            <a:r>
              <a:rPr lang="nl-NL" dirty="0">
                <a:solidFill>
                  <a:srgbClr val="FF0000"/>
                </a:solidFill>
              </a:rPr>
              <a:t>Cl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endParaRPr lang="nl-NL" dirty="0">
              <a:solidFill>
                <a:srgbClr val="FF0000"/>
              </a:solidFill>
            </a:endParaRPr>
          </a:p>
          <a:p>
            <a:endParaRPr lang="nl-NL" baseline="30000" dirty="0"/>
          </a:p>
          <a:p>
            <a:r>
              <a:rPr lang="nl-NL" baseline="30000" dirty="0"/>
              <a:t>                                       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D4BCD27D-F8C7-4972-AF82-AE4A89505B76}"/>
              </a:ext>
            </a:extLst>
          </p:cNvPr>
          <p:cNvSpPr txBox="1"/>
          <p:nvPr/>
        </p:nvSpPr>
        <p:spPr>
          <a:xfrm>
            <a:off x="919000" y="2944859"/>
            <a:ext cx="335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NH</a:t>
            </a:r>
            <a:r>
              <a:rPr lang="nl-NL" baseline="-25000" dirty="0"/>
              <a:t>4</a:t>
            </a:r>
            <a:r>
              <a:rPr lang="nl-NL" baseline="30000" dirty="0"/>
              <a:t>+ </a:t>
            </a:r>
            <a:r>
              <a:rPr lang="nl-NL" dirty="0"/>
              <a:t>+ </a:t>
            </a:r>
            <a:r>
              <a:rPr lang="nl-NL" dirty="0">
                <a:solidFill>
                  <a:srgbClr val="FF0000"/>
                </a:solidFill>
              </a:rPr>
              <a:t>Cl</a:t>
            </a:r>
            <a:r>
              <a:rPr lang="nl-NL" baseline="30000" dirty="0">
                <a:solidFill>
                  <a:srgbClr val="FF0000"/>
                </a:solidFill>
              </a:rPr>
              <a:t>-                         </a:t>
            </a:r>
            <a:r>
              <a:rPr lang="nl-NL" dirty="0">
                <a:solidFill>
                  <a:srgbClr val="FF0000"/>
                </a:solidFill>
              </a:rPr>
              <a:t>Na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  <a:r>
              <a:rPr lang="nl-NL" baseline="30000" dirty="0"/>
              <a:t> </a:t>
            </a:r>
            <a:r>
              <a:rPr lang="nl-NL" dirty="0"/>
              <a:t>+ OH</a:t>
            </a:r>
            <a:r>
              <a:rPr lang="nl-NL" baseline="30000" dirty="0"/>
              <a:t>-</a:t>
            </a:r>
            <a:r>
              <a:rPr lang="nl-NL" baseline="30000" dirty="0">
                <a:solidFill>
                  <a:srgbClr val="FF0000"/>
                </a:solidFill>
              </a:rPr>
              <a:t>  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188008" y="551207"/>
            <a:ext cx="8955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5:  ammoniumchloride-opl.  en natronloog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19000" y="3920037"/>
            <a:ext cx="821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    </a:t>
            </a:r>
          </a:p>
          <a:p>
            <a:r>
              <a:rPr lang="nl-NL" dirty="0"/>
              <a:t>      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30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+                </a:t>
            </a:r>
            <a:r>
              <a:rPr lang="nl-NL" dirty="0">
                <a:solidFill>
                  <a:srgbClr val="FF0000"/>
                </a:solidFill>
              </a:rPr>
              <a:t>+         OH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r>
              <a:rPr lang="nl-NL" baseline="-30000" dirty="0">
                <a:solidFill>
                  <a:srgbClr val="FF0000"/>
                </a:solidFill>
              </a:rPr>
              <a:t>      </a:t>
            </a:r>
            <a:r>
              <a:rPr lang="nl-NL" dirty="0">
                <a:solidFill>
                  <a:srgbClr val="FF0000"/>
                </a:solidFill>
              </a:rPr>
              <a:t>                   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                 </a:t>
            </a:r>
            <a:r>
              <a:rPr lang="nl-NL" dirty="0">
                <a:solidFill>
                  <a:srgbClr val="FF0000"/>
                </a:solidFill>
              </a:rPr>
              <a:t>NH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        +   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 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O</a:t>
            </a:r>
            <a:endParaRPr lang="nl-NL" u="sng" baseline="30000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						</a:t>
            </a:r>
          </a:p>
          <a:p>
            <a:endParaRPr lang="nl-NL" dirty="0"/>
          </a:p>
          <a:p>
            <a:r>
              <a:rPr lang="nl-NL" dirty="0"/>
              <a:t>  </a:t>
            </a:r>
            <a:endParaRPr lang="nl-NL" baseline="30000" dirty="0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2646814" y="1460757"/>
            <a:ext cx="1547396" cy="208596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t="11673" r="34478"/>
          <a:stretch/>
        </p:blipFill>
        <p:spPr>
          <a:xfrm>
            <a:off x="919000" y="1451762"/>
            <a:ext cx="1547396" cy="208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5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02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</a:t>
            </a:r>
            <a:r>
              <a:rPr lang="nl-NL" dirty="0">
                <a:solidFill>
                  <a:schemeClr val="bg1"/>
                </a:solidFill>
              </a:rPr>
              <a:t> 2 </a:t>
            </a:r>
            <a:r>
              <a:rPr lang="nl-NL" dirty="0">
                <a:solidFill>
                  <a:srgbClr val="FF0000"/>
                </a:solidFill>
              </a:rPr>
              <a:t>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COOH (</a:t>
            </a:r>
            <a:r>
              <a:rPr lang="nl-NL" dirty="0" err="1">
                <a:solidFill>
                  <a:srgbClr val="FF0000"/>
                </a:solidFill>
              </a:rPr>
              <a:t>aq</a:t>
            </a:r>
            <a:r>
              <a:rPr lang="nl-NL" dirty="0">
                <a:solidFill>
                  <a:srgbClr val="FF0000"/>
                </a:solidFill>
              </a:rPr>
              <a:t>)      </a:t>
            </a:r>
            <a:r>
              <a:rPr lang="nl-NL" dirty="0"/>
              <a:t>+      Ca</a:t>
            </a:r>
            <a:r>
              <a:rPr lang="nl-NL" baseline="30000" dirty="0"/>
              <a:t>2+ </a:t>
            </a:r>
            <a:r>
              <a:rPr lang="nl-NL" dirty="0">
                <a:solidFill>
                  <a:srgbClr val="FF0000"/>
                </a:solidFill>
              </a:rPr>
              <a:t>CO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/>
              <a:t>(s)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4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</a:t>
            </a:r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dirty="0"/>
              <a:t>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="1" dirty="0">
                <a:solidFill>
                  <a:srgbClr val="FF0000"/>
                </a:solidFill>
              </a:rPr>
              <a:t>H</a:t>
            </a:r>
            <a:r>
              <a:rPr lang="nl-NL" dirty="0"/>
              <a:t>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="1" baseline="30000" dirty="0">
                <a:solidFill>
                  <a:srgbClr val="FF0000"/>
                </a:solidFill>
              </a:rPr>
              <a:t>2-</a:t>
            </a:r>
            <a:r>
              <a:rPr lang="nl-NL" dirty="0"/>
              <a:t>(s)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2 CH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COO</a:t>
            </a:r>
            <a:r>
              <a:rPr lang="nl-NL" baseline="30000" dirty="0">
                <a:solidFill>
                  <a:schemeClr val="bg1"/>
                </a:solidFill>
              </a:rPr>
              <a:t>-</a:t>
            </a:r>
            <a:r>
              <a:rPr lang="nl-NL" dirty="0">
                <a:solidFill>
                  <a:schemeClr val="bg1"/>
                </a:solidFill>
              </a:rPr>
              <a:t>   +    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CO</a:t>
            </a:r>
            <a:r>
              <a:rPr lang="nl-NL" baseline="-30000" dirty="0">
                <a:solidFill>
                  <a:schemeClr val="bg1"/>
                </a:solidFill>
              </a:rPr>
              <a:t>3      </a:t>
            </a:r>
            <a:r>
              <a:rPr lang="nl-NL" dirty="0">
                <a:solidFill>
                  <a:schemeClr val="bg1"/>
                </a:solidFill>
              </a:rPr>
              <a:t>+      Ca</a:t>
            </a:r>
            <a:r>
              <a:rPr lang="nl-NL" baseline="30000" dirty="0">
                <a:solidFill>
                  <a:schemeClr val="bg1"/>
                </a:solidFill>
              </a:rPr>
              <a:t>2+</a:t>
            </a:r>
          </a:p>
          <a:p>
            <a:endParaRPr lang="nl-NL" baseline="300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						      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+  CO</a:t>
            </a:r>
            <a:r>
              <a:rPr lang="nl-NL" baseline="-30000" dirty="0">
                <a:solidFill>
                  <a:schemeClr val="bg1"/>
                </a:solidFill>
              </a:rPr>
              <a:t>2 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</a:t>
            </a:r>
            <a:endParaRPr lang="nl-NL" baseline="30000" dirty="0"/>
          </a:p>
        </p:txBody>
      </p:sp>
    </p:spTree>
    <p:extLst>
      <p:ext uri="{BB962C8B-B14F-4D97-AF65-F5344CB8AC3E}">
        <p14:creationId xmlns:p14="http://schemas.microsoft.com/office/powerpoint/2010/main" val="26809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</a:t>
            </a:r>
            <a:r>
              <a:rPr lang="nl-NL" dirty="0">
                <a:solidFill>
                  <a:srgbClr val="FF0000"/>
                </a:solidFill>
              </a:rPr>
              <a:t>2</a:t>
            </a:r>
            <a:r>
              <a:rPr lang="nl-NL" dirty="0"/>
              <a:t>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dirty="0"/>
              <a:t> (</a:t>
            </a:r>
            <a:r>
              <a:rPr lang="nl-NL" dirty="0" err="1"/>
              <a:t>aq</a:t>
            </a:r>
            <a:r>
              <a:rPr lang="nl-NL" dirty="0"/>
              <a:t>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/>
              <a:t>(s)     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nl-NL" dirty="0">
                <a:sym typeface="Wingdings" panose="05000000000000000000" pitchFamily="2" charset="2"/>
              </a:rPr>
              <a:t>         </a:t>
            </a:r>
            <a:r>
              <a:rPr lang="nl-NL" dirty="0">
                <a:solidFill>
                  <a:schemeClr val="bg1"/>
                </a:solidFill>
              </a:rPr>
              <a:t>2 CH</a:t>
            </a:r>
            <a:r>
              <a:rPr lang="nl-NL" baseline="-30000" dirty="0">
                <a:solidFill>
                  <a:schemeClr val="bg1"/>
                </a:solidFill>
              </a:rPr>
              <a:t>3</a:t>
            </a:r>
            <a:r>
              <a:rPr lang="nl-NL" dirty="0">
                <a:solidFill>
                  <a:schemeClr val="bg1"/>
                </a:solidFill>
              </a:rPr>
              <a:t>COO</a:t>
            </a:r>
            <a:r>
              <a:rPr lang="nl-NL" baseline="30000" dirty="0">
                <a:solidFill>
                  <a:schemeClr val="bg1"/>
                </a:solidFill>
              </a:rPr>
              <a:t>-</a:t>
            </a:r>
            <a:r>
              <a:rPr lang="nl-NL" dirty="0">
                <a:solidFill>
                  <a:schemeClr val="bg1"/>
                </a:solidFill>
              </a:rPr>
              <a:t>   +     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CO</a:t>
            </a:r>
            <a:r>
              <a:rPr lang="nl-NL" baseline="-30000" dirty="0">
                <a:solidFill>
                  <a:schemeClr val="bg1"/>
                </a:solidFill>
              </a:rPr>
              <a:t>3      </a:t>
            </a:r>
            <a:r>
              <a:rPr lang="nl-NL" dirty="0">
                <a:solidFill>
                  <a:schemeClr val="bg1"/>
                </a:solidFill>
              </a:rPr>
              <a:t>+      Ca</a:t>
            </a:r>
            <a:r>
              <a:rPr lang="nl-NL" baseline="30000" dirty="0">
                <a:solidFill>
                  <a:schemeClr val="bg1"/>
                </a:solidFill>
              </a:rPr>
              <a:t>2+</a:t>
            </a:r>
          </a:p>
          <a:p>
            <a:endParaRPr lang="nl-NL" baseline="30000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						      </a:t>
            </a:r>
            <a:r>
              <a:rPr lang="nl-NL" baseline="30000" dirty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+  CO</a:t>
            </a:r>
            <a:r>
              <a:rPr lang="nl-NL" baseline="-30000" dirty="0">
                <a:solidFill>
                  <a:schemeClr val="bg1"/>
                </a:solidFill>
              </a:rPr>
              <a:t>2 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</a:t>
            </a:r>
            <a:r>
              <a:rPr lang="nl-NL" dirty="0">
                <a:solidFill>
                  <a:srgbClr val="FF0000"/>
                </a:solidFill>
              </a:rPr>
              <a:t>2 H</a:t>
            </a:r>
            <a:r>
              <a:rPr lang="nl-NL" baseline="30000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756406" y="3636774"/>
            <a:ext cx="727258" cy="2082224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16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88008" y="551207"/>
            <a:ext cx="88534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               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931492" y="3911160"/>
            <a:ext cx="82125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     </a:t>
            </a:r>
            <a:r>
              <a:rPr lang="nl-NL" dirty="0">
                <a:sym typeface="Wingdings" panose="05000000000000000000" pitchFamily="2" charset="2"/>
              </a:rPr>
              <a:t>          </a:t>
            </a:r>
            <a:r>
              <a:rPr lang="nl-NL" dirty="0">
                <a:solidFill>
                  <a:srgbClr val="FF0000"/>
                </a:solidFill>
              </a:rPr>
              <a:t>2 CH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COO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r>
              <a:rPr lang="nl-NL" dirty="0">
                <a:solidFill>
                  <a:srgbClr val="FF0000"/>
                </a:solidFill>
              </a:rPr>
              <a:t>   +     ‘H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CO</a:t>
            </a:r>
            <a:r>
              <a:rPr lang="nl-NL" baseline="-30000" dirty="0">
                <a:solidFill>
                  <a:srgbClr val="FF0000"/>
                </a:solidFill>
              </a:rPr>
              <a:t>3</a:t>
            </a:r>
            <a:r>
              <a:rPr lang="nl-NL" dirty="0">
                <a:solidFill>
                  <a:srgbClr val="FF0000"/>
                </a:solidFill>
              </a:rPr>
              <a:t>’</a:t>
            </a:r>
            <a:r>
              <a:rPr lang="nl-NL" baseline="-30000" dirty="0">
                <a:solidFill>
                  <a:srgbClr val="FF0000"/>
                </a:solidFill>
              </a:rPr>
              <a:t>      </a:t>
            </a:r>
            <a:r>
              <a:rPr lang="nl-NL" dirty="0">
                <a:solidFill>
                  <a:srgbClr val="FF0000"/>
                </a:solidFill>
              </a:rPr>
              <a:t>+     Ca</a:t>
            </a:r>
            <a:r>
              <a:rPr lang="nl-NL" baseline="30000" dirty="0">
                <a:solidFill>
                  <a:srgbClr val="FF0000"/>
                </a:solidFill>
              </a:rPr>
              <a:t>2+</a:t>
            </a:r>
          </a:p>
          <a:p>
            <a:endParaRPr lang="nl-NL" baseline="30000" dirty="0"/>
          </a:p>
          <a:p>
            <a:r>
              <a:rPr lang="nl-NL" dirty="0"/>
              <a:t>						      </a:t>
            </a:r>
            <a:r>
              <a:rPr lang="nl-NL" baseline="30000" dirty="0"/>
              <a:t> </a:t>
            </a:r>
            <a:r>
              <a:rPr lang="nl-NL" dirty="0">
                <a:solidFill>
                  <a:schemeClr val="bg1"/>
                </a:solidFill>
              </a:rPr>
              <a:t>H</a:t>
            </a:r>
            <a:r>
              <a:rPr lang="nl-NL" baseline="-30000" dirty="0">
                <a:solidFill>
                  <a:schemeClr val="bg1"/>
                </a:solidFill>
              </a:rPr>
              <a:t>2</a:t>
            </a:r>
            <a:r>
              <a:rPr lang="nl-NL" dirty="0">
                <a:solidFill>
                  <a:schemeClr val="bg1"/>
                </a:solidFill>
              </a:rPr>
              <a:t>O  +  CO</a:t>
            </a:r>
            <a:r>
              <a:rPr lang="nl-NL" baseline="-30000" dirty="0">
                <a:solidFill>
                  <a:schemeClr val="bg1"/>
                </a:solidFill>
              </a:rPr>
              <a:t>2 </a:t>
            </a:r>
            <a:endParaRPr lang="nl-NL" dirty="0">
              <a:solidFill>
                <a:schemeClr val="bg1"/>
              </a:solidFill>
            </a:endParaRP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2 H</a:t>
            </a:r>
            <a:r>
              <a:rPr lang="nl-NL" baseline="30000" dirty="0"/>
              <a:t>+</a:t>
            </a:r>
          </a:p>
        </p:txBody>
      </p:sp>
      <p:sp>
        <p:nvSpPr>
          <p:cNvPr id="9" name="Gekromde PIJL-RECHTS 8"/>
          <p:cNvSpPr/>
          <p:nvPr/>
        </p:nvSpPr>
        <p:spPr>
          <a:xfrm rot="16200000">
            <a:off x="2756406" y="3636774"/>
            <a:ext cx="727258" cy="2082224"/>
          </a:xfrm>
          <a:prstGeom prst="curvedRightArrow">
            <a:avLst>
              <a:gd name="adj1" fmla="val 25000"/>
              <a:gd name="adj2" fmla="val 49186"/>
              <a:gd name="adj3" fmla="val 25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6" name="Groep 15">
            <a:extLst>
              <a:ext uri="{FF2B5EF4-FFF2-40B4-BE49-F238E27FC236}">
                <a16:creationId xmlns:a16="http://schemas.microsoft.com/office/drawing/2014/main" id="{922C94F5-B376-058C-2C55-F077CC4EDDE5}"/>
              </a:ext>
            </a:extLst>
          </p:cNvPr>
          <p:cNvGrpSpPr/>
          <p:nvPr/>
        </p:nvGrpSpPr>
        <p:grpSpPr>
          <a:xfrm>
            <a:off x="6874164" y="961343"/>
            <a:ext cx="1645552" cy="2683263"/>
            <a:chOff x="7199790" y="1227898"/>
            <a:chExt cx="1645552" cy="2093404"/>
          </a:xfrm>
        </p:grpSpPr>
        <p:grpSp>
          <p:nvGrpSpPr>
            <p:cNvPr id="17" name="Groep 16">
              <a:extLst>
                <a:ext uri="{FF2B5EF4-FFF2-40B4-BE49-F238E27FC236}">
                  <a16:creationId xmlns:a16="http://schemas.microsoft.com/office/drawing/2014/main" id="{8DF74084-8F69-93C0-75C6-EDE184510A9F}"/>
                </a:ext>
              </a:extLst>
            </p:cNvPr>
            <p:cNvGrpSpPr/>
            <p:nvPr/>
          </p:nvGrpSpPr>
          <p:grpSpPr>
            <a:xfrm>
              <a:off x="7199790" y="1227898"/>
              <a:ext cx="1645552" cy="2093404"/>
              <a:chOff x="7745864" y="1389359"/>
              <a:chExt cx="1295587" cy="1564816"/>
            </a:xfrm>
          </p:grpSpPr>
          <p:pic>
            <p:nvPicPr>
              <p:cNvPr id="23" name="Afbeelding 22">
                <a:extLst>
                  <a:ext uri="{FF2B5EF4-FFF2-40B4-BE49-F238E27FC236}">
                    <a16:creationId xmlns:a16="http://schemas.microsoft.com/office/drawing/2014/main" id="{49A6A500-A9EC-7DA6-2B28-F0FECCB15C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7847"/>
              <a:stretch/>
            </p:blipFill>
            <p:spPr>
              <a:xfrm rot="10800000">
                <a:off x="7831682" y="2620800"/>
                <a:ext cx="1123949" cy="333375"/>
              </a:xfrm>
              <a:prstGeom prst="rect">
                <a:avLst/>
              </a:prstGeom>
            </p:spPr>
          </p:pic>
          <p:pic>
            <p:nvPicPr>
              <p:cNvPr id="24" name="Afbeelding 23">
                <a:extLst>
                  <a:ext uri="{FF2B5EF4-FFF2-40B4-BE49-F238E27FC236}">
                    <a16:creationId xmlns:a16="http://schemas.microsoft.com/office/drawing/2014/main" id="{F7EBA566-E18D-797F-5BF1-453E887152B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9810"/>
              <a:stretch/>
            </p:blipFill>
            <p:spPr>
              <a:xfrm>
                <a:off x="7745864" y="1389359"/>
                <a:ext cx="1295587" cy="1259848"/>
              </a:xfrm>
              <a:prstGeom prst="rect">
                <a:avLst/>
              </a:prstGeom>
            </p:spPr>
          </p:pic>
        </p:grpSp>
        <p:grpSp>
          <p:nvGrpSpPr>
            <p:cNvPr id="18" name="Groep 17">
              <a:extLst>
                <a:ext uri="{FF2B5EF4-FFF2-40B4-BE49-F238E27FC236}">
                  <a16:creationId xmlns:a16="http://schemas.microsoft.com/office/drawing/2014/main" id="{139A8EFC-9507-6907-4373-2E8002234DD2}"/>
                </a:ext>
              </a:extLst>
            </p:cNvPr>
            <p:cNvGrpSpPr/>
            <p:nvPr/>
          </p:nvGrpSpPr>
          <p:grpSpPr>
            <a:xfrm>
              <a:off x="7569274" y="1801604"/>
              <a:ext cx="889537" cy="1051415"/>
              <a:chOff x="8125283" y="1760005"/>
              <a:chExt cx="603629" cy="785931"/>
            </a:xfrm>
          </p:grpSpPr>
          <p:pic>
            <p:nvPicPr>
              <p:cNvPr id="20" name="Afbeelding 19">
                <a:extLst>
                  <a:ext uri="{FF2B5EF4-FFF2-40B4-BE49-F238E27FC236}">
                    <a16:creationId xmlns:a16="http://schemas.microsoft.com/office/drawing/2014/main" id="{D689D1E6-CFDB-036C-C648-A554DA541C7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4337"/>
              <a:stretch/>
            </p:blipFill>
            <p:spPr>
              <a:xfrm>
                <a:off x="8410549" y="1760005"/>
                <a:ext cx="217496" cy="731172"/>
              </a:xfrm>
              <a:prstGeom prst="rect">
                <a:avLst/>
              </a:prstGeom>
            </p:spPr>
          </p:pic>
          <p:pic>
            <p:nvPicPr>
              <p:cNvPr id="21" name="Afbeelding 20">
                <a:extLst>
                  <a:ext uri="{FF2B5EF4-FFF2-40B4-BE49-F238E27FC236}">
                    <a16:creationId xmlns:a16="http://schemas.microsoft.com/office/drawing/2014/main" id="{B548E27E-8C5F-FFF6-E90F-B9A7FD9D49F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9910"/>
              <a:stretch/>
            </p:blipFill>
            <p:spPr>
              <a:xfrm rot="803039">
                <a:off x="8511416" y="1806637"/>
                <a:ext cx="217496" cy="736662"/>
              </a:xfrm>
              <a:prstGeom prst="rect">
                <a:avLst/>
              </a:prstGeom>
            </p:spPr>
          </p:pic>
          <p:pic>
            <p:nvPicPr>
              <p:cNvPr id="22" name="Afbeelding 21">
                <a:extLst>
                  <a:ext uri="{FF2B5EF4-FFF2-40B4-BE49-F238E27FC236}">
                    <a16:creationId xmlns:a16="http://schemas.microsoft.com/office/drawing/2014/main" id="{4117299E-CA67-5D86-87C3-65314719E3B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070"/>
              <a:stretch/>
            </p:blipFill>
            <p:spPr>
              <a:xfrm rot="20583424">
                <a:off x="8125283" y="1774637"/>
                <a:ext cx="235013" cy="771299"/>
              </a:xfrm>
              <a:prstGeom prst="rect">
                <a:avLst/>
              </a:prstGeom>
            </p:spPr>
          </p:pic>
        </p:grpSp>
        <p:sp>
          <p:nvSpPr>
            <p:cNvPr id="19" name="Boog 18">
              <a:extLst>
                <a:ext uri="{FF2B5EF4-FFF2-40B4-BE49-F238E27FC236}">
                  <a16:creationId xmlns:a16="http://schemas.microsoft.com/office/drawing/2014/main" id="{53B35D08-16A5-2B87-78EA-CF559596C5D5}"/>
                </a:ext>
              </a:extLst>
            </p:cNvPr>
            <p:cNvSpPr/>
            <p:nvPr/>
          </p:nvSpPr>
          <p:spPr>
            <a:xfrm rot="10800000">
              <a:off x="7437600" y="2829400"/>
              <a:ext cx="1173600" cy="103378"/>
            </a:xfrm>
            <a:prstGeom prst="arc">
              <a:avLst>
                <a:gd name="adj1" fmla="val 10779940"/>
                <a:gd name="adj2" fmla="val 0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91119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762" y="965112"/>
            <a:ext cx="997698" cy="246029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17030"/>
          <a:stretch/>
        </p:blipFill>
        <p:spPr>
          <a:xfrm>
            <a:off x="3120035" y="1620322"/>
            <a:ext cx="1645553" cy="136530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931492" y="3911160"/>
            <a:ext cx="83839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2 CH</a:t>
            </a:r>
            <a:r>
              <a:rPr lang="nl-NL" baseline="-30000" dirty="0"/>
              <a:t>3</a:t>
            </a:r>
            <a:r>
              <a:rPr lang="nl-NL" dirty="0"/>
              <a:t>COOH (aq)      +      Ca</a:t>
            </a:r>
            <a:r>
              <a:rPr lang="nl-NL" baseline="30000" dirty="0"/>
              <a:t>2+ 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baseline="30000" dirty="0"/>
              <a:t>2-</a:t>
            </a:r>
            <a:r>
              <a:rPr lang="nl-NL" dirty="0"/>
              <a:t>(s)</a:t>
            </a:r>
            <a:r>
              <a:rPr lang="nl-NL" b="1" dirty="0"/>
              <a:t> </a:t>
            </a:r>
            <a:r>
              <a:rPr lang="nl-NL" dirty="0"/>
              <a:t>    </a:t>
            </a:r>
            <a:r>
              <a:rPr lang="nl-NL" dirty="0">
                <a:sym typeface="Wingdings" panose="05000000000000000000" pitchFamily="2" charset="2"/>
              </a:rPr>
              <a:t>          </a:t>
            </a:r>
            <a:r>
              <a:rPr lang="nl-NL" dirty="0"/>
              <a:t>2 CH</a:t>
            </a:r>
            <a:r>
              <a:rPr lang="nl-NL" baseline="-30000" dirty="0"/>
              <a:t>3</a:t>
            </a:r>
            <a:r>
              <a:rPr lang="nl-NL" dirty="0"/>
              <a:t>COO</a:t>
            </a:r>
            <a:r>
              <a:rPr lang="nl-NL" baseline="30000" dirty="0"/>
              <a:t>-</a:t>
            </a:r>
            <a:r>
              <a:rPr lang="nl-NL" dirty="0"/>
              <a:t>   +     ‘H</a:t>
            </a:r>
            <a:r>
              <a:rPr lang="nl-NL" baseline="-30000" dirty="0"/>
              <a:t>2</a:t>
            </a:r>
            <a:r>
              <a:rPr lang="nl-NL" dirty="0"/>
              <a:t>CO</a:t>
            </a:r>
            <a:r>
              <a:rPr lang="nl-NL" baseline="-30000" dirty="0"/>
              <a:t>3</a:t>
            </a:r>
            <a:r>
              <a:rPr lang="nl-NL" dirty="0"/>
              <a:t>’</a:t>
            </a:r>
            <a:r>
              <a:rPr lang="nl-NL" baseline="-30000" dirty="0"/>
              <a:t>      </a:t>
            </a:r>
            <a:r>
              <a:rPr lang="nl-NL" dirty="0"/>
              <a:t>+     Ca</a:t>
            </a:r>
            <a:r>
              <a:rPr lang="nl-NL" baseline="30000" dirty="0"/>
              <a:t>2+</a:t>
            </a:r>
            <a:r>
              <a:rPr lang="nl-NL" dirty="0"/>
              <a:t>(aq)</a:t>
            </a:r>
            <a:endParaRPr lang="nl-NL" baseline="30000" dirty="0"/>
          </a:p>
          <a:p>
            <a:endParaRPr lang="nl-NL" baseline="30000" dirty="0"/>
          </a:p>
          <a:p>
            <a:r>
              <a:rPr lang="nl-NL" dirty="0"/>
              <a:t>						      </a:t>
            </a:r>
            <a:r>
              <a:rPr lang="nl-NL" baseline="30000" dirty="0"/>
              <a:t> </a:t>
            </a:r>
            <a:r>
              <a:rPr lang="nl-NL" dirty="0"/>
              <a:t>H</a:t>
            </a:r>
            <a:r>
              <a:rPr lang="nl-NL" baseline="-30000" dirty="0"/>
              <a:t>2</a:t>
            </a:r>
            <a:r>
              <a:rPr lang="nl-NL" dirty="0"/>
              <a:t>O  +  </a:t>
            </a:r>
            <a:r>
              <a:rPr lang="nl-NL" dirty="0">
                <a:solidFill>
                  <a:srgbClr val="FF0000"/>
                </a:solidFill>
              </a:rPr>
              <a:t>CO</a:t>
            </a:r>
            <a:r>
              <a:rPr lang="nl-NL" baseline="-30000" dirty="0">
                <a:solidFill>
                  <a:srgbClr val="FF0000"/>
                </a:solidFill>
              </a:rPr>
              <a:t>2</a:t>
            </a:r>
            <a:r>
              <a:rPr lang="nl-NL" baseline="-30000" dirty="0"/>
              <a:t> 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baseline="30000" dirty="0"/>
              <a:t>+</a:t>
            </a:r>
          </a:p>
        </p:txBody>
      </p:sp>
      <p:cxnSp>
        <p:nvCxnSpPr>
          <p:cNvPr id="3" name="Rechte verbindingslijn 2"/>
          <p:cNvCxnSpPr/>
          <p:nvPr/>
        </p:nvCxnSpPr>
        <p:spPr>
          <a:xfrm flipH="1">
            <a:off x="7093258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H="1" flipV="1">
            <a:off x="7483876" y="4314257"/>
            <a:ext cx="213064" cy="115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ep 36">
            <a:extLst>
              <a:ext uri="{FF2B5EF4-FFF2-40B4-BE49-F238E27FC236}">
                <a16:creationId xmlns:a16="http://schemas.microsoft.com/office/drawing/2014/main" id="{B29CDD06-CB73-A4E0-8C59-F5673D66AF67}"/>
              </a:ext>
            </a:extLst>
          </p:cNvPr>
          <p:cNvGrpSpPr/>
          <p:nvPr/>
        </p:nvGrpSpPr>
        <p:grpSpPr>
          <a:xfrm>
            <a:off x="6874164" y="961343"/>
            <a:ext cx="1645552" cy="2683263"/>
            <a:chOff x="7199790" y="1227898"/>
            <a:chExt cx="1645552" cy="2093404"/>
          </a:xfrm>
        </p:grpSpPr>
        <p:grpSp>
          <p:nvGrpSpPr>
            <p:cNvPr id="38" name="Groep 37">
              <a:extLst>
                <a:ext uri="{FF2B5EF4-FFF2-40B4-BE49-F238E27FC236}">
                  <a16:creationId xmlns:a16="http://schemas.microsoft.com/office/drawing/2014/main" id="{B2669C5D-541C-6D74-EFF1-2E1DE7072CFF}"/>
                </a:ext>
              </a:extLst>
            </p:cNvPr>
            <p:cNvGrpSpPr/>
            <p:nvPr/>
          </p:nvGrpSpPr>
          <p:grpSpPr>
            <a:xfrm>
              <a:off x="7199790" y="1227898"/>
              <a:ext cx="1645552" cy="2093404"/>
              <a:chOff x="7745864" y="1389359"/>
              <a:chExt cx="1295587" cy="1564816"/>
            </a:xfrm>
          </p:grpSpPr>
          <p:pic>
            <p:nvPicPr>
              <p:cNvPr id="44" name="Afbeelding 43">
                <a:extLst>
                  <a:ext uri="{FF2B5EF4-FFF2-40B4-BE49-F238E27FC236}">
                    <a16:creationId xmlns:a16="http://schemas.microsoft.com/office/drawing/2014/main" id="{9270AF14-C576-B7B1-48D6-707EA9F9F25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87847"/>
              <a:stretch/>
            </p:blipFill>
            <p:spPr>
              <a:xfrm rot="10800000">
                <a:off x="7831682" y="2620800"/>
                <a:ext cx="1123949" cy="333375"/>
              </a:xfrm>
              <a:prstGeom prst="rect">
                <a:avLst/>
              </a:prstGeom>
            </p:spPr>
          </p:pic>
          <p:pic>
            <p:nvPicPr>
              <p:cNvPr id="45" name="Afbeelding 44">
                <a:extLst>
                  <a:ext uri="{FF2B5EF4-FFF2-40B4-BE49-F238E27FC236}">
                    <a16:creationId xmlns:a16="http://schemas.microsoft.com/office/drawing/2014/main" id="{E29C4898-7AC3-B0E4-83AC-908B37EC3FF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49810"/>
              <a:stretch/>
            </p:blipFill>
            <p:spPr>
              <a:xfrm>
                <a:off x="7745864" y="1389359"/>
                <a:ext cx="1295587" cy="1259848"/>
              </a:xfrm>
              <a:prstGeom prst="rect">
                <a:avLst/>
              </a:prstGeom>
            </p:spPr>
          </p:pic>
        </p:grpSp>
        <p:grpSp>
          <p:nvGrpSpPr>
            <p:cNvPr id="39" name="Groep 38">
              <a:extLst>
                <a:ext uri="{FF2B5EF4-FFF2-40B4-BE49-F238E27FC236}">
                  <a16:creationId xmlns:a16="http://schemas.microsoft.com/office/drawing/2014/main" id="{3BBD72EC-F45E-7854-E2AB-75CDF4C50A0A}"/>
                </a:ext>
              </a:extLst>
            </p:cNvPr>
            <p:cNvGrpSpPr/>
            <p:nvPr/>
          </p:nvGrpSpPr>
          <p:grpSpPr>
            <a:xfrm>
              <a:off x="7569274" y="1801604"/>
              <a:ext cx="889537" cy="1051415"/>
              <a:chOff x="8125283" y="1760005"/>
              <a:chExt cx="603629" cy="785931"/>
            </a:xfrm>
          </p:grpSpPr>
          <p:pic>
            <p:nvPicPr>
              <p:cNvPr id="41" name="Afbeelding 40">
                <a:extLst>
                  <a:ext uri="{FF2B5EF4-FFF2-40B4-BE49-F238E27FC236}">
                    <a16:creationId xmlns:a16="http://schemas.microsoft.com/office/drawing/2014/main" id="{4FDA68C0-DA15-A61E-F8D6-2389B1C11B3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4337"/>
              <a:stretch/>
            </p:blipFill>
            <p:spPr>
              <a:xfrm>
                <a:off x="8410549" y="1760005"/>
                <a:ext cx="217496" cy="731172"/>
              </a:xfrm>
              <a:prstGeom prst="rect">
                <a:avLst/>
              </a:prstGeom>
            </p:spPr>
          </p:pic>
          <p:pic>
            <p:nvPicPr>
              <p:cNvPr id="42" name="Afbeelding 41">
                <a:extLst>
                  <a:ext uri="{FF2B5EF4-FFF2-40B4-BE49-F238E27FC236}">
                    <a16:creationId xmlns:a16="http://schemas.microsoft.com/office/drawing/2014/main" id="{28D874F3-CA06-6400-3D5F-6B86030AA9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9910"/>
              <a:stretch/>
            </p:blipFill>
            <p:spPr>
              <a:xfrm rot="803039">
                <a:off x="8511416" y="1806637"/>
                <a:ext cx="217496" cy="736662"/>
              </a:xfrm>
              <a:prstGeom prst="rect">
                <a:avLst/>
              </a:prstGeom>
            </p:spPr>
          </p:pic>
          <p:pic>
            <p:nvPicPr>
              <p:cNvPr id="43" name="Afbeelding 42">
                <a:extLst>
                  <a:ext uri="{FF2B5EF4-FFF2-40B4-BE49-F238E27FC236}">
                    <a16:creationId xmlns:a16="http://schemas.microsoft.com/office/drawing/2014/main" id="{0DD41CBE-ED3F-7EAB-841B-33EDAFF35CF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5070"/>
              <a:stretch/>
            </p:blipFill>
            <p:spPr>
              <a:xfrm rot="20583424">
                <a:off x="8125283" y="1774637"/>
                <a:ext cx="235013" cy="771299"/>
              </a:xfrm>
              <a:prstGeom prst="rect">
                <a:avLst/>
              </a:prstGeom>
            </p:spPr>
          </p:pic>
        </p:grpSp>
        <p:sp>
          <p:nvSpPr>
            <p:cNvPr id="40" name="Boog 39">
              <a:extLst>
                <a:ext uri="{FF2B5EF4-FFF2-40B4-BE49-F238E27FC236}">
                  <a16:creationId xmlns:a16="http://schemas.microsoft.com/office/drawing/2014/main" id="{69CA3317-4A3C-2D9E-4B7D-7E3C24425D09}"/>
                </a:ext>
              </a:extLst>
            </p:cNvPr>
            <p:cNvSpPr/>
            <p:nvPr/>
          </p:nvSpPr>
          <p:spPr>
            <a:xfrm rot="10800000">
              <a:off x="7437600" y="2829400"/>
              <a:ext cx="1173600" cy="103378"/>
            </a:xfrm>
            <a:prstGeom prst="arc">
              <a:avLst>
                <a:gd name="adj1" fmla="val 10779940"/>
                <a:gd name="adj2" fmla="val 0"/>
              </a:avLst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ekstvak 6"/>
          <p:cNvSpPr txBox="1"/>
          <p:nvPr/>
        </p:nvSpPr>
        <p:spPr>
          <a:xfrm>
            <a:off x="188008" y="551207"/>
            <a:ext cx="88534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Proef 1:  schoonmaakazijn   en  calciumcarbonaat                           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                                                                                               Waarnemingen:</a:t>
            </a:r>
          </a:p>
          <a:p>
            <a:r>
              <a:rPr lang="nl-NL" dirty="0"/>
              <a:t>					         </a:t>
            </a:r>
            <a:r>
              <a:rPr lang="nl-NL" dirty="0">
                <a:solidFill>
                  <a:srgbClr val="FF0000"/>
                </a:solidFill>
              </a:rPr>
              <a:t>- het gaat bruisen</a:t>
            </a:r>
          </a:p>
          <a:p>
            <a:r>
              <a:rPr lang="nl-NL" dirty="0">
                <a:solidFill>
                  <a:srgbClr val="FF0000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12069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5416</TotalTime>
  <Words>2010</Words>
  <Application>Microsoft Office PowerPoint</Application>
  <PresentationFormat>Diavoorstelling (4:3)</PresentationFormat>
  <Paragraphs>440</Paragraphs>
  <Slides>48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100</cp:revision>
  <dcterms:created xsi:type="dcterms:W3CDTF">2015-01-27T15:41:00Z</dcterms:created>
  <dcterms:modified xsi:type="dcterms:W3CDTF">2023-03-07T20:50:25Z</dcterms:modified>
</cp:coreProperties>
</file>